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3.xml" ContentType="application/vnd.openxmlformats-officedocument.theme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64" r:id="rId1"/>
    <p:sldMasterId id="2147483896" r:id="rId2"/>
    <p:sldMasterId id="2147483928" r:id="rId3"/>
    <p:sldMasterId id="2147483946" r:id="rId4"/>
  </p:sldMasterIdLst>
  <p:notesMasterIdLst>
    <p:notesMasterId r:id="rId47"/>
  </p:notesMasterIdLst>
  <p:handoutMasterIdLst>
    <p:handoutMasterId r:id="rId48"/>
  </p:handoutMasterIdLst>
  <p:sldIdLst>
    <p:sldId id="333" r:id="rId5"/>
    <p:sldId id="296" r:id="rId6"/>
    <p:sldId id="354" r:id="rId7"/>
    <p:sldId id="334" r:id="rId8"/>
    <p:sldId id="297" r:id="rId9"/>
    <p:sldId id="355" r:id="rId10"/>
    <p:sldId id="335" r:id="rId11"/>
    <p:sldId id="298" r:id="rId12"/>
    <p:sldId id="299" r:id="rId13"/>
    <p:sldId id="336" r:id="rId14"/>
    <p:sldId id="301" r:id="rId15"/>
    <p:sldId id="337" r:id="rId16"/>
    <p:sldId id="338" r:id="rId17"/>
    <p:sldId id="302" r:id="rId18"/>
    <p:sldId id="303" r:id="rId19"/>
    <p:sldId id="304" r:id="rId20"/>
    <p:sldId id="361" r:id="rId21"/>
    <p:sldId id="306" r:id="rId22"/>
    <p:sldId id="307" r:id="rId23"/>
    <p:sldId id="308" r:id="rId24"/>
    <p:sldId id="310" r:id="rId25"/>
    <p:sldId id="357" r:id="rId26"/>
    <p:sldId id="339" r:id="rId27"/>
    <p:sldId id="311" r:id="rId28"/>
    <p:sldId id="340" r:id="rId29"/>
    <p:sldId id="364" r:id="rId30"/>
    <p:sldId id="312" r:id="rId31"/>
    <p:sldId id="313" r:id="rId32"/>
    <p:sldId id="341" r:id="rId33"/>
    <p:sldId id="314" r:id="rId34"/>
    <p:sldId id="343" r:id="rId35"/>
    <p:sldId id="362" r:id="rId36"/>
    <p:sldId id="315" r:id="rId37"/>
    <p:sldId id="317" r:id="rId38"/>
    <p:sldId id="342" r:id="rId39"/>
    <p:sldId id="344" r:id="rId40"/>
    <p:sldId id="345" r:id="rId41"/>
    <p:sldId id="346" r:id="rId42"/>
    <p:sldId id="359" r:id="rId43"/>
    <p:sldId id="318" r:id="rId44"/>
    <p:sldId id="348" r:id="rId45"/>
    <p:sldId id="349" r:id="rId46"/>
  </p:sldIdLst>
  <p:sldSz cx="9144000" cy="6858000" type="screen4x3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00"/>
    <a:srgbClr val="0101FF"/>
    <a:srgbClr val="E6E6E6"/>
    <a:srgbClr val="FF0000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49" autoAdjust="0"/>
    <p:restoredTop sz="94660"/>
  </p:normalViewPr>
  <p:slideViewPr>
    <p:cSldViewPr>
      <p:cViewPr varScale="1">
        <p:scale>
          <a:sx n="110" d="100"/>
          <a:sy n="110" d="100"/>
        </p:scale>
        <p:origin x="1428" y="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2" d="100"/>
          <a:sy n="82" d="100"/>
        </p:scale>
        <p:origin x="-3180" y="-96"/>
      </p:cViewPr>
      <p:guideLst>
        <p:guide orient="horz" pos="2160"/>
        <p:guide pos="288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51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png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20.wmf"/><Relationship Id="rId2" Type="http://schemas.openxmlformats.org/officeDocument/2006/relationships/image" Target="../media/image19.wmf"/><Relationship Id="rId1" Type="http://schemas.openxmlformats.org/officeDocument/2006/relationships/image" Target="../media/image18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23.wmf"/><Relationship Id="rId2" Type="http://schemas.openxmlformats.org/officeDocument/2006/relationships/image" Target="../media/image22.wmf"/><Relationship Id="rId1" Type="http://schemas.openxmlformats.org/officeDocument/2006/relationships/image" Target="../media/image21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61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5D4A66-4E06-4F80-804F-A964EB6C0D0A}" type="datetimeFigureOut">
              <a:rPr lang="en-US" smtClean="0"/>
              <a:pPr/>
              <a:t>8/29/2023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340500-23C6-45C7-9626-EF17B47CA0A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4727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30T01:21:56.3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27 9215 0 0,'0'0'707'0'0,"0"0"-411"0"0,1-1 3 0 0,62-12 3798 0 0,-62 13-3992 0 0,0-1-45 0 0,5-1-69 0 0,-4 1-106 0 0,-2 1-54 0 0,0 0-14 0 0,5-7-1087 0 0,-4 6 60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646D3D-12D9-42A1-A359-88470FD6EB52}" type="datetimeFigureOut">
              <a:rPr lang="en-US" smtClean="0"/>
              <a:pPr/>
              <a:t>8/29/2023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58331F-8B33-4884-9995-3C14B2EEB35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5876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>
          <a:xfrm rot="20707748">
            <a:off x="-617539" y="-652551"/>
            <a:ext cx="6664606" cy="3942692"/>
          </a:xfrm>
          <a:custGeom>
            <a:avLst/>
            <a:gdLst/>
            <a:ahLst/>
            <a:cxnLst/>
            <a:rect l="l" t="t" r="r" b="b"/>
            <a:pathLst>
              <a:path w="6664606" h="3942692">
                <a:moveTo>
                  <a:pt x="1046923" y="0"/>
                </a:moveTo>
                <a:lnTo>
                  <a:pt x="6664606" y="1491692"/>
                </a:lnTo>
                <a:lnTo>
                  <a:pt x="6664606" y="3860602"/>
                </a:lnTo>
                <a:cubicBezTo>
                  <a:pt x="6664606" y="3905939"/>
                  <a:pt x="6627853" y="3942692"/>
                  <a:pt x="6582516" y="3942692"/>
                </a:cubicBezTo>
                <a:lnTo>
                  <a:pt x="0" y="3942692"/>
                </a:lnTo>
                <a:close/>
              </a:path>
            </a:pathLst>
          </a:custGeom>
          <a:solidFill>
            <a:schemeClr val="bg1">
              <a:alpha val="2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 rot="20707748">
            <a:off x="6168153" y="-441831"/>
            <a:ext cx="3126510" cy="2426476"/>
          </a:xfrm>
          <a:custGeom>
            <a:avLst/>
            <a:gdLst/>
            <a:ahLst/>
            <a:cxnLst/>
            <a:rect l="l" t="t" r="r" b="b"/>
            <a:pathLst>
              <a:path w="3126510" h="2426476">
                <a:moveTo>
                  <a:pt x="0" y="0"/>
                </a:moveTo>
                <a:lnTo>
                  <a:pt x="3126510" y="830198"/>
                </a:lnTo>
                <a:lnTo>
                  <a:pt x="2702642" y="2426476"/>
                </a:lnTo>
                <a:lnTo>
                  <a:pt x="82091" y="2426476"/>
                </a:lnTo>
                <a:cubicBezTo>
                  <a:pt x="36754" y="2426475"/>
                  <a:pt x="1" y="2389722"/>
                  <a:pt x="1" y="2344385"/>
                </a:cubicBez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 rot="20707748">
            <a:off x="7144098" y="2001564"/>
            <a:ext cx="2679455" cy="4946037"/>
          </a:xfrm>
          <a:custGeom>
            <a:avLst/>
            <a:gdLst/>
            <a:ahLst/>
            <a:cxnLst/>
            <a:rect l="l" t="t" r="r" b="b"/>
            <a:pathLst>
              <a:path w="2679455" h="4946037">
                <a:moveTo>
                  <a:pt x="2679455" y="0"/>
                </a:moveTo>
                <a:lnTo>
                  <a:pt x="1366108" y="4946037"/>
                </a:lnTo>
                <a:lnTo>
                  <a:pt x="0" y="4583288"/>
                </a:lnTo>
                <a:lnTo>
                  <a:pt x="0" y="82090"/>
                </a:lnTo>
                <a:cubicBezTo>
                  <a:pt x="0" y="36753"/>
                  <a:pt x="36753" y="0"/>
                  <a:pt x="82090" y="0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 rot="20707748">
            <a:off x="-205621" y="3323292"/>
            <a:ext cx="7378073" cy="4557796"/>
          </a:xfrm>
          <a:custGeom>
            <a:avLst/>
            <a:gdLst/>
            <a:ahLst/>
            <a:cxnLst/>
            <a:rect l="l" t="t" r="r" b="b"/>
            <a:pathLst>
              <a:path w="7378073" h="4557796">
                <a:moveTo>
                  <a:pt x="7327936" y="6451"/>
                </a:moveTo>
                <a:cubicBezTo>
                  <a:pt x="7357400" y="18913"/>
                  <a:pt x="7378073" y="48087"/>
                  <a:pt x="7378073" y="82090"/>
                </a:cubicBezTo>
                <a:lnTo>
                  <a:pt x="7378073" y="4557796"/>
                </a:lnTo>
                <a:lnTo>
                  <a:pt x="0" y="2598658"/>
                </a:lnTo>
                <a:lnTo>
                  <a:pt x="690034" y="0"/>
                </a:lnTo>
                <a:lnTo>
                  <a:pt x="7295983" y="0"/>
                </a:lnTo>
                <a:cubicBezTo>
                  <a:pt x="7307317" y="0"/>
                  <a:pt x="7318115" y="2297"/>
                  <a:pt x="7327936" y="645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-900000">
            <a:off x="547834" y="3632676"/>
            <a:ext cx="5985159" cy="1606102"/>
          </a:xfrm>
        </p:spPr>
        <p:txBody>
          <a:bodyPr>
            <a:normAutofit/>
          </a:bodyPr>
          <a:lstStyle>
            <a:lvl1pPr>
              <a:lnSpc>
                <a:spcPts val="6000"/>
              </a:lnSpc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-900000">
            <a:off x="2201145" y="5027230"/>
            <a:ext cx="4655297" cy="1128495"/>
          </a:xfrm>
        </p:spPr>
        <p:txBody>
          <a:bodyPr>
            <a:normAutofit/>
          </a:bodyPr>
          <a:lstStyle>
            <a:lvl1pPr marL="0" indent="0" algn="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-900000">
            <a:off x="6741465" y="2313285"/>
            <a:ext cx="1524000" cy="365125"/>
          </a:xfrm>
        </p:spPr>
        <p:txBody>
          <a:bodyPr/>
          <a:lstStyle>
            <a:lvl1pPr algn="l">
              <a:defRPr sz="1800">
                <a:solidFill>
                  <a:schemeClr val="tx1"/>
                </a:solidFill>
              </a:defRPr>
            </a:lvl1pPr>
          </a:lstStyle>
          <a:p>
            <a:fld id="{DA840030-70C1-4737-A982-68C7423B206F}" type="datetime1">
              <a:rPr lang="en-US" smtClean="0"/>
              <a:pPr/>
              <a:t>8/29/2023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581400" y="6324600"/>
            <a:ext cx="3962400" cy="365125"/>
          </a:xfrm>
        </p:spPr>
        <p:txBody>
          <a:bodyPr/>
          <a:lstStyle>
            <a:lvl1pPr>
              <a:defRPr sz="105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© 2015 </a:t>
            </a:r>
            <a:r>
              <a:rPr lang="en-US" dirty="0" err="1"/>
              <a:t>Cengage</a:t>
            </a:r>
            <a:r>
              <a:rPr lang="en-US" dirty="0"/>
              <a:t> Learning Engineering. All Rights Reserved.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709842" y="6324600"/>
            <a:ext cx="2133600" cy="421038"/>
          </a:xfrm>
        </p:spPr>
        <p:txBody>
          <a:bodyPr anchor="ctr"/>
          <a:lstStyle>
            <a:lvl1pPr algn="l">
              <a:defRPr sz="1400">
                <a:solidFill>
                  <a:schemeClr val="tx1"/>
                </a:solidFill>
              </a:defRPr>
            </a:lvl1pPr>
          </a:lstStyle>
          <a:p>
            <a:fld id="{122D24B2-5D52-46F7-B915-67CABB3AD0C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 rot="900000">
            <a:off x="-533701" y="-979752"/>
            <a:ext cx="6672870" cy="6821601"/>
          </a:xfrm>
          <a:custGeom>
            <a:avLst/>
            <a:gdLst/>
            <a:ahLst/>
            <a:cxnLst/>
            <a:rect l="l" t="t" r="r" b="b"/>
            <a:pathLst>
              <a:path w="6672870" h="6821601">
                <a:moveTo>
                  <a:pt x="0" y="1787990"/>
                </a:moveTo>
                <a:lnTo>
                  <a:pt x="6672870" y="0"/>
                </a:lnTo>
                <a:lnTo>
                  <a:pt x="6672870" y="6739511"/>
                </a:lnTo>
                <a:cubicBezTo>
                  <a:pt x="6672870" y="6784848"/>
                  <a:pt x="6636117" y="6821601"/>
                  <a:pt x="6590780" y="6821601"/>
                </a:cubicBezTo>
                <a:lnTo>
                  <a:pt x="1348753" y="6821601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 rot="900000">
            <a:off x="-283896" y="5969722"/>
            <a:ext cx="5300494" cy="1495954"/>
          </a:xfrm>
          <a:custGeom>
            <a:avLst/>
            <a:gdLst/>
            <a:ahLst/>
            <a:cxnLst/>
            <a:rect l="l" t="t" r="r" b="b"/>
            <a:pathLst>
              <a:path w="5300494" h="1495954">
                <a:moveTo>
                  <a:pt x="0" y="0"/>
                </a:moveTo>
                <a:lnTo>
                  <a:pt x="5218404" y="0"/>
                </a:lnTo>
                <a:cubicBezTo>
                  <a:pt x="5263741" y="0"/>
                  <a:pt x="5300494" y="36753"/>
                  <a:pt x="5300494" y="82090"/>
                </a:cubicBezTo>
                <a:lnTo>
                  <a:pt x="5300494" y="183095"/>
                </a:lnTo>
                <a:lnTo>
                  <a:pt x="400840" y="1495954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 rot="900000">
            <a:off x="6930292" y="-242630"/>
            <a:ext cx="2434235" cy="1383623"/>
          </a:xfrm>
          <a:custGeom>
            <a:avLst/>
            <a:gdLst/>
            <a:ahLst/>
            <a:cxnLst/>
            <a:rect l="l" t="t" r="r" b="b"/>
            <a:pathLst>
              <a:path w="2434235" h="1383623">
                <a:moveTo>
                  <a:pt x="0" y="552912"/>
                </a:moveTo>
                <a:lnTo>
                  <a:pt x="2063495" y="0"/>
                </a:lnTo>
                <a:lnTo>
                  <a:pt x="2434235" y="1383623"/>
                </a:lnTo>
                <a:lnTo>
                  <a:pt x="82090" y="1383622"/>
                </a:lnTo>
                <a:cubicBezTo>
                  <a:pt x="36754" y="1383622"/>
                  <a:pt x="0" y="1346869"/>
                  <a:pt x="0" y="1301533"/>
                </a:cubicBez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 rot="900000">
            <a:off x="5899782" y="1282101"/>
            <a:ext cx="3842742" cy="6178450"/>
          </a:xfrm>
          <a:custGeom>
            <a:avLst/>
            <a:gdLst/>
            <a:ahLst/>
            <a:cxnLst/>
            <a:rect l="l" t="t" r="r" b="b"/>
            <a:pathLst>
              <a:path w="3842742" h="6178450">
                <a:moveTo>
                  <a:pt x="50137" y="6451"/>
                </a:moveTo>
                <a:cubicBezTo>
                  <a:pt x="59958" y="2297"/>
                  <a:pt x="70756" y="0"/>
                  <a:pt x="82090" y="0"/>
                </a:cubicBezTo>
                <a:lnTo>
                  <a:pt x="2463128" y="0"/>
                </a:lnTo>
                <a:lnTo>
                  <a:pt x="3842742" y="5148790"/>
                </a:lnTo>
                <a:lnTo>
                  <a:pt x="0" y="6178450"/>
                </a:lnTo>
                <a:lnTo>
                  <a:pt x="0" y="82090"/>
                </a:lnTo>
                <a:cubicBezTo>
                  <a:pt x="0" y="48087"/>
                  <a:pt x="20674" y="18913"/>
                  <a:pt x="50137" y="645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-4500000">
            <a:off x="4578273" y="2744935"/>
            <a:ext cx="5036383" cy="1997131"/>
          </a:xfrm>
        </p:spPr>
        <p:txBody>
          <a:bodyPr anchor="t">
            <a:normAutofit/>
          </a:bodyPr>
          <a:lstStyle>
            <a:lvl1pPr algn="r">
              <a:defRPr sz="4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900000">
            <a:off x="1507529" y="615731"/>
            <a:ext cx="4323504" cy="3294418"/>
          </a:xfrm>
          <a:prstGeom prst="roundRect">
            <a:avLst>
              <a:gd name="adj" fmla="val 4992"/>
            </a:avLst>
          </a:prstGeom>
          <a:ln w="19050">
            <a:solidFill>
              <a:schemeClr val="tx1"/>
            </a:solidFill>
          </a:ln>
          <a:effectLst>
            <a:innerShdw blurRad="101600" dir="13500000">
              <a:prstClr val="black">
                <a:alpha val="70000"/>
              </a:prstClr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 rot="900000">
            <a:off x="822789" y="4161126"/>
            <a:ext cx="4310915" cy="1203540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 rot="900000">
            <a:off x="6992395" y="571255"/>
            <a:ext cx="1524000" cy="365125"/>
          </a:xfrm>
        </p:spPr>
        <p:txBody>
          <a:bodyPr/>
          <a:lstStyle>
            <a:lvl1pPr algn="l">
              <a:defRPr/>
            </a:lvl1pPr>
          </a:lstStyle>
          <a:p>
            <a:fld id="{72AA48F1-F90D-4024-9100-8466559AE83D}" type="datetime1">
              <a:rPr lang="en-US" smtClean="0"/>
              <a:pPr/>
              <a:t>8/29/2023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 rot="900000">
            <a:off x="647292" y="5162531"/>
            <a:ext cx="2977453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© 2015 Cengage Learning Engineering. All Rights Reserved.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 rot="900000">
            <a:off x="7046470" y="391054"/>
            <a:ext cx="1963187" cy="365125"/>
          </a:xfrm>
        </p:spPr>
        <p:txBody>
          <a:bodyPr/>
          <a:lstStyle>
            <a:lvl1pPr algn="l">
              <a:defRPr/>
            </a:lvl1pPr>
          </a:lstStyle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 rot="20707748">
            <a:off x="-895918" y="-766298"/>
            <a:ext cx="8332816" cy="5894380"/>
          </a:xfrm>
          <a:custGeom>
            <a:avLst/>
            <a:gdLst/>
            <a:ahLst/>
            <a:cxnLst/>
            <a:rect l="l" t="t" r="r" b="b"/>
            <a:pathLst>
              <a:path w="8332816" h="5894380">
                <a:moveTo>
                  <a:pt x="1565164" y="0"/>
                </a:moveTo>
                <a:lnTo>
                  <a:pt x="8332816" y="1797049"/>
                </a:lnTo>
                <a:lnTo>
                  <a:pt x="8332816" y="5812290"/>
                </a:lnTo>
                <a:cubicBezTo>
                  <a:pt x="8332816" y="5857627"/>
                  <a:pt x="8296063" y="5894380"/>
                  <a:pt x="8250726" y="5894380"/>
                </a:cubicBezTo>
                <a:lnTo>
                  <a:pt x="0" y="5894380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 rot="20707748">
            <a:off x="64746" y="5089618"/>
            <a:ext cx="8528044" cy="2911464"/>
          </a:xfrm>
          <a:custGeom>
            <a:avLst/>
            <a:gdLst/>
            <a:ahLst/>
            <a:cxnLst/>
            <a:rect l="l" t="t" r="r" b="b"/>
            <a:pathLst>
              <a:path w="8528044" h="2911464">
                <a:moveTo>
                  <a:pt x="8477907" y="6451"/>
                </a:moveTo>
                <a:cubicBezTo>
                  <a:pt x="8507371" y="18913"/>
                  <a:pt x="8528044" y="48087"/>
                  <a:pt x="8528044" y="82090"/>
                </a:cubicBezTo>
                <a:lnTo>
                  <a:pt x="8528044" y="2911464"/>
                </a:lnTo>
                <a:lnTo>
                  <a:pt x="0" y="646970"/>
                </a:lnTo>
                <a:lnTo>
                  <a:pt x="171794" y="0"/>
                </a:lnTo>
                <a:lnTo>
                  <a:pt x="8445954" y="0"/>
                </a:lnTo>
                <a:cubicBezTo>
                  <a:pt x="8457288" y="0"/>
                  <a:pt x="8468086" y="2297"/>
                  <a:pt x="8477907" y="645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 rot="20707748">
            <a:off x="8533928" y="3839503"/>
            <a:ext cx="1011244" cy="2994350"/>
          </a:xfrm>
          <a:custGeom>
            <a:avLst/>
            <a:gdLst/>
            <a:ahLst/>
            <a:cxnLst/>
            <a:rect l="l" t="t" r="r" b="b"/>
            <a:pathLst>
              <a:path w="1011244" h="2994350">
                <a:moveTo>
                  <a:pt x="1011244" y="0"/>
                </a:moveTo>
                <a:lnTo>
                  <a:pt x="216140" y="2994350"/>
                </a:lnTo>
                <a:lnTo>
                  <a:pt x="0" y="2936957"/>
                </a:lnTo>
                <a:lnTo>
                  <a:pt x="0" y="82090"/>
                </a:lnTo>
                <a:cubicBezTo>
                  <a:pt x="0" y="36753"/>
                  <a:pt x="36753" y="0"/>
                  <a:pt x="82090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 rot="20707748">
            <a:off x="7588490" y="-321837"/>
            <a:ext cx="1976541" cy="4072806"/>
          </a:xfrm>
          <a:custGeom>
            <a:avLst/>
            <a:gdLst/>
            <a:ahLst/>
            <a:cxnLst/>
            <a:rect l="l" t="t" r="r" b="b"/>
            <a:pathLst>
              <a:path w="1976541" h="4072806">
                <a:moveTo>
                  <a:pt x="0" y="0"/>
                </a:moveTo>
                <a:lnTo>
                  <a:pt x="1976541" y="524841"/>
                </a:lnTo>
                <a:lnTo>
                  <a:pt x="1034432" y="4072806"/>
                </a:lnTo>
                <a:lnTo>
                  <a:pt x="82090" y="4072806"/>
                </a:lnTo>
                <a:cubicBezTo>
                  <a:pt x="36753" y="4072806"/>
                  <a:pt x="0" y="4036053"/>
                  <a:pt x="0" y="3990716"/>
                </a:cubicBez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-900000">
            <a:off x="3183882" y="4760430"/>
            <a:ext cx="5004753" cy="1299542"/>
          </a:xfrm>
        </p:spPr>
        <p:txBody>
          <a:bodyPr anchor="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 rot="-900000">
            <a:off x="781854" y="984581"/>
            <a:ext cx="6581279" cy="360475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-900000">
            <a:off x="6996405" y="6238502"/>
            <a:ext cx="1524000" cy="365125"/>
          </a:xfrm>
        </p:spPr>
        <p:txBody>
          <a:bodyPr/>
          <a:lstStyle/>
          <a:p>
            <a:fld id="{59189A57-7F12-45A4-A6B8-7774E1A37D7E}" type="datetime1">
              <a:rPr lang="en-US" smtClean="0"/>
              <a:pPr/>
              <a:t>8/29/2023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-900000">
            <a:off x="5321849" y="6094794"/>
            <a:ext cx="3124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/>
              <a:t>© 2015 Cengage Learning Engineering. All Rights Reserved.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-900000">
            <a:off x="8182730" y="3246937"/>
            <a:ext cx="907445" cy="365125"/>
          </a:xfrm>
        </p:spPr>
        <p:txBody>
          <a:bodyPr/>
          <a:lstStyle>
            <a:lvl1pPr algn="l">
              <a:defRPr/>
            </a:lvl1pPr>
          </a:lstStyle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 rot="20707748">
            <a:off x="-882907" y="-626065"/>
            <a:ext cx="7440156" cy="7347127"/>
          </a:xfrm>
          <a:custGeom>
            <a:avLst/>
            <a:gdLst/>
            <a:ahLst/>
            <a:cxnLst/>
            <a:rect l="l" t="t" r="r" b="b"/>
            <a:pathLst>
              <a:path w="7440156" h="7347127">
                <a:moveTo>
                  <a:pt x="1760047" y="0"/>
                </a:moveTo>
                <a:lnTo>
                  <a:pt x="7440156" y="1508269"/>
                </a:lnTo>
                <a:lnTo>
                  <a:pt x="7440156" y="7265037"/>
                </a:lnTo>
                <a:cubicBezTo>
                  <a:pt x="7440156" y="7310374"/>
                  <a:pt x="7403403" y="7347127"/>
                  <a:pt x="7358066" y="7347127"/>
                </a:cubicBezTo>
                <a:lnTo>
                  <a:pt x="2707078" y="7347127"/>
                </a:lnTo>
                <a:lnTo>
                  <a:pt x="0" y="6628304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 rot="20707748">
            <a:off x="3227235" y="6274264"/>
            <a:ext cx="4396677" cy="1167472"/>
          </a:xfrm>
          <a:custGeom>
            <a:avLst/>
            <a:gdLst/>
            <a:ahLst/>
            <a:cxnLst/>
            <a:rect l="l" t="t" r="r" b="b"/>
            <a:pathLst>
              <a:path w="4396677" h="1167472">
                <a:moveTo>
                  <a:pt x="4346539" y="6451"/>
                </a:moveTo>
                <a:cubicBezTo>
                  <a:pt x="4376003" y="18913"/>
                  <a:pt x="4396677" y="48087"/>
                  <a:pt x="4396677" y="82090"/>
                </a:cubicBezTo>
                <a:lnTo>
                  <a:pt x="4396677" y="1167472"/>
                </a:lnTo>
                <a:lnTo>
                  <a:pt x="0" y="0"/>
                </a:lnTo>
                <a:lnTo>
                  <a:pt x="4314586" y="0"/>
                </a:lnTo>
                <a:cubicBezTo>
                  <a:pt x="4325920" y="0"/>
                  <a:pt x="4336718" y="2297"/>
                  <a:pt x="4346539" y="6451"/>
                </a:cubicBez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 rot="20707748">
            <a:off x="7659524" y="5459724"/>
            <a:ext cx="1710569" cy="1538689"/>
          </a:xfrm>
          <a:custGeom>
            <a:avLst/>
            <a:gdLst/>
            <a:ahLst/>
            <a:cxnLst/>
            <a:rect l="l" t="t" r="r" b="b"/>
            <a:pathLst>
              <a:path w="1710569" h="1538689">
                <a:moveTo>
                  <a:pt x="1710569" y="1"/>
                </a:moveTo>
                <a:lnTo>
                  <a:pt x="1301993" y="1538689"/>
                </a:lnTo>
                <a:lnTo>
                  <a:pt x="0" y="1192965"/>
                </a:lnTo>
                <a:lnTo>
                  <a:pt x="0" y="82090"/>
                </a:lnTo>
                <a:cubicBezTo>
                  <a:pt x="0" y="36753"/>
                  <a:pt x="36753" y="0"/>
                  <a:pt x="82090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 rot="20707748">
            <a:off x="6666426" y="-490731"/>
            <a:ext cx="3065776" cy="5811871"/>
          </a:xfrm>
          <a:custGeom>
            <a:avLst/>
            <a:gdLst/>
            <a:ahLst/>
            <a:cxnLst/>
            <a:rect l="l" t="t" r="r" b="b"/>
            <a:pathLst>
              <a:path w="3065776" h="5811871">
                <a:moveTo>
                  <a:pt x="0" y="0"/>
                </a:moveTo>
                <a:lnTo>
                  <a:pt x="3065776" y="814071"/>
                </a:lnTo>
                <a:lnTo>
                  <a:pt x="1738684" y="5811871"/>
                </a:lnTo>
                <a:lnTo>
                  <a:pt x="82090" y="5811871"/>
                </a:lnTo>
                <a:cubicBezTo>
                  <a:pt x="36753" y="5811871"/>
                  <a:pt x="0" y="5775118"/>
                  <a:pt x="0" y="572978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 rot="-900000">
            <a:off x="6793335" y="511413"/>
            <a:ext cx="1435608" cy="481888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 rot="-900000">
            <a:off x="967762" y="1075673"/>
            <a:ext cx="5398955" cy="508826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-900000">
            <a:off x="7754112" y="5888736"/>
            <a:ext cx="1243584" cy="365125"/>
          </a:xfrm>
        </p:spPr>
        <p:txBody>
          <a:bodyPr/>
          <a:lstStyle>
            <a:lvl1pPr algn="l">
              <a:defRPr/>
            </a:lvl1pPr>
          </a:lstStyle>
          <a:p>
            <a:fld id="{FAF65B54-0C34-4D97-90E6-665E2FAC97B2}" type="datetime1">
              <a:rPr lang="en-US" smtClean="0"/>
              <a:pPr/>
              <a:t>8/29/2023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-900000">
            <a:off x="4997808" y="6188244"/>
            <a:ext cx="2380306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/>
              <a:t>© 2015 Cengage Learning Engineering. All Rights Reserved.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-900000">
            <a:off x="7690104" y="5641848"/>
            <a:ext cx="1243584" cy="365125"/>
          </a:xfrm>
        </p:spPr>
        <p:txBody>
          <a:bodyPr/>
          <a:lstStyle>
            <a:lvl1pPr algn="l">
              <a:defRPr/>
            </a:lvl1pPr>
          </a:lstStyle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347" y="1122363"/>
            <a:ext cx="7773308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347" y="3602038"/>
            <a:ext cx="7773308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8/29/2023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598673"/>
      </p:ext>
    </p:extLst>
  </p:cSld>
  <p:clrMapOvr>
    <a:masterClrMapping/>
  </p:clrMapOvr>
  <p:hf hd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8/29/2023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539698"/>
      </p:ext>
    </p:extLst>
  </p:cSld>
  <p:clrMapOvr>
    <a:masterClrMapping/>
  </p:clrMapOvr>
  <p:hf hd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1933" y="657227"/>
            <a:ext cx="7300134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21933" y="3602039"/>
            <a:ext cx="7300134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8/29/2023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837547"/>
      </p:ext>
    </p:extLst>
  </p:cSld>
  <p:clrMapOvr>
    <a:masterClrMapping/>
  </p:clrMapOvr>
  <p:hf hd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7" y="609601"/>
            <a:ext cx="7765321" cy="1326321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346" y="2088320"/>
            <a:ext cx="3829503" cy="3702881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0052" y="2088320"/>
            <a:ext cx="3820616" cy="3702881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8/29/2023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543595"/>
      </p:ext>
    </p:extLst>
  </p:cSld>
  <p:clrMapOvr>
    <a:masterClrMapping/>
  </p:clrMapOvr>
  <p:hf hd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7" y="609601"/>
            <a:ext cx="7765321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5427" y="2088320"/>
            <a:ext cx="3600326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346" y="2912232"/>
            <a:ext cx="3830406" cy="287896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59230" y="2088320"/>
            <a:ext cx="3591437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912232"/>
            <a:ext cx="3821518" cy="287896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8/29/2023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787756"/>
      </p:ext>
    </p:extLst>
  </p:cSld>
  <p:clrMapOvr>
    <a:masterClrMapping/>
  </p:clrMapOvr>
  <p:hf hd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8/29/2023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130065"/>
      </p:ext>
    </p:extLst>
  </p:cSld>
  <p:clrMapOvr>
    <a:masterClrMapping/>
  </p:clrMapOvr>
  <p:hf hd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8/29/2023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140968"/>
      </p:ext>
    </p:extLst>
  </p:cSld>
  <p:clrMapOvr>
    <a:masterClrMapping/>
  </p:clrMapOvr>
  <p:hf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>
          <a:xfrm rot="907748">
            <a:off x="-865440" y="850599"/>
            <a:ext cx="3615441" cy="6151724"/>
          </a:xfrm>
          <a:custGeom>
            <a:avLst/>
            <a:gdLst/>
            <a:ahLst/>
            <a:cxnLst/>
            <a:rect l="l" t="t" r="r" b="b"/>
            <a:pathLst>
              <a:path w="3615441" h="6151724">
                <a:moveTo>
                  <a:pt x="0" y="0"/>
                </a:moveTo>
                <a:lnTo>
                  <a:pt x="3533351" y="0"/>
                </a:lnTo>
                <a:cubicBezTo>
                  <a:pt x="3578688" y="0"/>
                  <a:pt x="3615441" y="36753"/>
                  <a:pt x="3615441" y="82090"/>
                </a:cubicBezTo>
                <a:lnTo>
                  <a:pt x="3615441" y="5623909"/>
                </a:lnTo>
                <a:lnTo>
                  <a:pt x="1663219" y="6151724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 rot="907748">
            <a:off x="17749" y="-511509"/>
            <a:ext cx="3735394" cy="1387781"/>
          </a:xfrm>
          <a:custGeom>
            <a:avLst/>
            <a:gdLst/>
            <a:ahLst/>
            <a:cxnLst/>
            <a:rect l="l" t="t" r="r" b="b"/>
            <a:pathLst>
              <a:path w="3735394" h="1387781">
                <a:moveTo>
                  <a:pt x="0" y="1009924"/>
                </a:moveTo>
                <a:lnTo>
                  <a:pt x="3735394" y="0"/>
                </a:lnTo>
                <a:lnTo>
                  <a:pt x="3735394" y="1305691"/>
                </a:lnTo>
                <a:cubicBezTo>
                  <a:pt x="3735394" y="1351028"/>
                  <a:pt x="3698641" y="1387781"/>
                  <a:pt x="3653304" y="1387781"/>
                </a:cubicBezTo>
                <a:lnTo>
                  <a:pt x="102160" y="1387781"/>
                </a:ln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 rot="907748">
            <a:off x="2146801" y="6590199"/>
            <a:ext cx="1981025" cy="535602"/>
          </a:xfrm>
          <a:custGeom>
            <a:avLst/>
            <a:gdLst/>
            <a:ahLst/>
            <a:cxnLst/>
            <a:rect l="l" t="t" r="r" b="b"/>
            <a:pathLst>
              <a:path w="1981025" h="535602">
                <a:moveTo>
                  <a:pt x="50137" y="6451"/>
                </a:moveTo>
                <a:cubicBezTo>
                  <a:pt x="59958" y="2297"/>
                  <a:pt x="70756" y="0"/>
                  <a:pt x="82090" y="0"/>
                </a:cubicBezTo>
                <a:lnTo>
                  <a:pt x="1981025" y="0"/>
                </a:lnTo>
                <a:lnTo>
                  <a:pt x="0" y="535602"/>
                </a:lnTo>
                <a:lnTo>
                  <a:pt x="0" y="82090"/>
                </a:lnTo>
                <a:cubicBezTo>
                  <a:pt x="0" y="48087"/>
                  <a:pt x="20674" y="18913"/>
                  <a:pt x="50137" y="6451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 rot="907748">
            <a:off x="3185141" y="-553633"/>
            <a:ext cx="6782931" cy="7826540"/>
          </a:xfrm>
          <a:custGeom>
            <a:avLst/>
            <a:gdLst/>
            <a:ahLst/>
            <a:cxnLst/>
            <a:rect l="l" t="t" r="r" b="b"/>
            <a:pathLst>
              <a:path w="6782931" h="7826540">
                <a:moveTo>
                  <a:pt x="0" y="1349945"/>
                </a:moveTo>
                <a:lnTo>
                  <a:pt x="4993024" y="0"/>
                </a:lnTo>
                <a:lnTo>
                  <a:pt x="6782931" y="6620302"/>
                </a:lnTo>
                <a:lnTo>
                  <a:pt x="2321435" y="7826540"/>
                </a:lnTo>
                <a:lnTo>
                  <a:pt x="82090" y="7826540"/>
                </a:lnTo>
                <a:cubicBezTo>
                  <a:pt x="36753" y="7826540"/>
                  <a:pt x="0" y="7789787"/>
                  <a:pt x="0" y="7744450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-4500000">
            <a:off x="-633894" y="2921988"/>
            <a:ext cx="5064953" cy="169563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 rot="900000">
            <a:off x="3479028" y="959716"/>
            <a:ext cx="4658735" cy="5077623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900000">
            <a:off x="1690988" y="608314"/>
            <a:ext cx="1789355" cy="365125"/>
          </a:xfrm>
        </p:spPr>
        <p:txBody>
          <a:bodyPr/>
          <a:lstStyle/>
          <a:p>
            <a:fld id="{02E3038E-62C7-4DF2-9136-DA8ED3FF6D18}" type="datetime1">
              <a:rPr lang="en-US" smtClean="0"/>
              <a:pPr/>
              <a:t>8/29/2023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900000">
            <a:off x="3103620" y="6177546"/>
            <a:ext cx="2392237" cy="365125"/>
          </a:xfrm>
        </p:spPr>
        <p:txBody>
          <a:bodyPr/>
          <a:lstStyle/>
          <a:p>
            <a:r>
              <a:rPr lang="en-US"/>
              <a:t>© 2015 Cengage Learning Engineering. All Rights Reserved.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900000">
            <a:off x="1265370" y="300797"/>
            <a:ext cx="2287319" cy="365125"/>
          </a:xfrm>
        </p:spPr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7921" y="609600"/>
            <a:ext cx="2949178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08548" y="609600"/>
            <a:ext cx="4642119" cy="5181600"/>
          </a:xfrm>
        </p:spPr>
        <p:txBody>
          <a:bodyPr anchor="ctr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7921" y="2971801"/>
            <a:ext cx="2949178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8/29/2023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779247"/>
      </p:ext>
    </p:extLst>
  </p:cSld>
  <p:clrMapOvr>
    <a:masterClrMapping/>
  </p:clrMapOvr>
  <p:hf hd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7921" y="609600"/>
            <a:ext cx="416760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49932" y="758881"/>
            <a:ext cx="2966938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2971800"/>
            <a:ext cx="4171242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8/29/2023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167878"/>
      </p:ext>
    </p:extLst>
  </p:cSld>
  <p:clrMapOvr>
    <a:masterClrMapping/>
  </p:clrMapOvr>
  <p:hf hd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55" y="4289373"/>
            <a:ext cx="7775673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355" y="621322"/>
            <a:ext cx="7775673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5108728"/>
            <a:ext cx="7774499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8/29/2023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855026"/>
      </p:ext>
    </p:extLst>
  </p:cSld>
  <p:clrMapOvr>
    <a:masterClrMapping/>
  </p:clrMapOvr>
  <p:hf hd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6" y="609601"/>
            <a:ext cx="776532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7" y="4204820"/>
            <a:ext cx="776532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8/29/2023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425244"/>
      </p:ext>
    </p:extLst>
  </p:cSld>
  <p:clrMapOvr>
    <a:masterClrMapping/>
  </p:clrMapOvr>
  <p:hf hd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59" y="609600"/>
            <a:ext cx="6977064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290484" y="3610032"/>
            <a:ext cx="6564224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5" y="4204821"/>
            <a:ext cx="776532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8/29/2023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05245" y="641749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946721" y="3073376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55794148"/>
      </p:ext>
    </p:extLst>
  </p:cSld>
  <p:clrMapOvr>
    <a:masterClrMapping/>
  </p:clrMapOvr>
  <p:hf hd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55" y="2126943"/>
            <a:ext cx="7766495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4650556"/>
            <a:ext cx="776532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8/29/2023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107949"/>
      </p:ext>
    </p:extLst>
  </p:cSld>
  <p:clrMapOvr>
    <a:masterClrMapping/>
  </p:clrMapOvr>
  <p:hf hd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345" y="609601"/>
            <a:ext cx="7765322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346" y="2088320"/>
            <a:ext cx="2474217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346" y="2911624"/>
            <a:ext cx="2474217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33658" y="2088320"/>
            <a:ext cx="2473919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333659" y="2911624"/>
            <a:ext cx="247486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79974" y="2088320"/>
            <a:ext cx="246840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982260" y="2911624"/>
            <a:ext cx="2468408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8/29/2023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706478"/>
      </p:ext>
    </p:extLst>
  </p:cSld>
  <p:clrMapOvr>
    <a:masterClrMapping/>
  </p:clrMapOvr>
  <p:hf hd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圖片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346" y="609601"/>
            <a:ext cx="7765322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5347" y="3989147"/>
            <a:ext cx="247421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819015" y="2092235"/>
            <a:ext cx="2205038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5347" y="4565409"/>
            <a:ext cx="2474216" cy="122579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32026" y="3989147"/>
            <a:ext cx="2474237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426747" y="2092235"/>
            <a:ext cx="2197894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331011" y="4565408"/>
            <a:ext cx="2475252" cy="122579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80067" y="3989147"/>
            <a:ext cx="246742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6114603" y="2092235"/>
            <a:ext cx="219908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979973" y="4565410"/>
            <a:ext cx="2470694" cy="122579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8/29/2023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25805"/>
      </p:ext>
    </p:extLst>
  </p:cSld>
  <p:clrMapOvr>
    <a:masterClrMapping/>
  </p:clrMapOvr>
  <p:hf hd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8/29/2023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442391"/>
      </p:ext>
    </p:extLst>
  </p:cSld>
  <p:clrMapOvr>
    <a:masterClrMapping/>
  </p:clrMapOvr>
  <p:hf hd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609600"/>
            <a:ext cx="1906993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346" y="609600"/>
            <a:ext cx="5744029" cy="5181601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8/29/2023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583862"/>
      </p:ext>
    </p:extLst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ounded Rectangle 16"/>
          <p:cNvSpPr/>
          <p:nvPr/>
        </p:nvSpPr>
        <p:spPr>
          <a:xfrm rot="900000">
            <a:off x="-57216" y="-1017685"/>
            <a:ext cx="7411427" cy="3438177"/>
          </a:xfrm>
          <a:custGeom>
            <a:avLst/>
            <a:gdLst/>
            <a:ahLst/>
            <a:cxnLst/>
            <a:rect l="l" t="t" r="r" b="b"/>
            <a:pathLst>
              <a:path w="7411427" h="3438177">
                <a:moveTo>
                  <a:pt x="0" y="1985886"/>
                </a:moveTo>
                <a:lnTo>
                  <a:pt x="7411427" y="0"/>
                </a:lnTo>
                <a:lnTo>
                  <a:pt x="7411427" y="3356087"/>
                </a:lnTo>
                <a:cubicBezTo>
                  <a:pt x="7411427" y="3401424"/>
                  <a:pt x="7374674" y="3438177"/>
                  <a:pt x="7329337" y="3438177"/>
                </a:cubicBezTo>
                <a:lnTo>
                  <a:pt x="389140" y="3438177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 rot="900000">
            <a:off x="-776641" y="2417820"/>
            <a:ext cx="6998365" cy="5080081"/>
          </a:xfrm>
          <a:custGeom>
            <a:avLst/>
            <a:gdLst/>
            <a:ahLst/>
            <a:cxnLst/>
            <a:rect l="l" t="t" r="r" b="b"/>
            <a:pathLst>
              <a:path w="6998365" h="5080081">
                <a:moveTo>
                  <a:pt x="0" y="0"/>
                </a:moveTo>
                <a:lnTo>
                  <a:pt x="6916275" y="0"/>
                </a:lnTo>
                <a:cubicBezTo>
                  <a:pt x="6961612" y="0"/>
                  <a:pt x="6998365" y="36753"/>
                  <a:pt x="6998365" y="82090"/>
                </a:cubicBezTo>
                <a:lnTo>
                  <a:pt x="6998365" y="3569608"/>
                </a:lnTo>
                <a:lnTo>
                  <a:pt x="1361203" y="5080081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 rot="900000">
            <a:off x="6338067" y="3775812"/>
            <a:ext cx="3102275" cy="3544033"/>
          </a:xfrm>
          <a:custGeom>
            <a:avLst/>
            <a:gdLst/>
            <a:ahLst/>
            <a:cxnLst/>
            <a:rect l="l" t="t" r="r" b="b"/>
            <a:pathLst>
              <a:path w="3102275" h="3544033">
                <a:moveTo>
                  <a:pt x="50137" y="6451"/>
                </a:moveTo>
                <a:cubicBezTo>
                  <a:pt x="59958" y="2297"/>
                  <a:pt x="70756" y="0"/>
                  <a:pt x="82090" y="0"/>
                </a:cubicBezTo>
                <a:lnTo>
                  <a:pt x="2375388" y="0"/>
                </a:lnTo>
                <a:lnTo>
                  <a:pt x="3102275" y="2712781"/>
                </a:lnTo>
                <a:lnTo>
                  <a:pt x="0" y="3544033"/>
                </a:lnTo>
                <a:lnTo>
                  <a:pt x="0" y="82090"/>
                </a:lnTo>
                <a:cubicBezTo>
                  <a:pt x="0" y="48087"/>
                  <a:pt x="20673" y="18913"/>
                  <a:pt x="50137" y="6451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ounded Rectangle 19"/>
          <p:cNvSpPr/>
          <p:nvPr/>
        </p:nvSpPr>
        <p:spPr>
          <a:xfrm rot="900000">
            <a:off x="7327879" y="-104312"/>
            <a:ext cx="2350627" cy="3820866"/>
          </a:xfrm>
          <a:custGeom>
            <a:avLst/>
            <a:gdLst/>
            <a:ahLst/>
            <a:cxnLst/>
            <a:rect l="l" t="t" r="r" b="b"/>
            <a:pathLst>
              <a:path w="2350627" h="3820866">
                <a:moveTo>
                  <a:pt x="1" y="355523"/>
                </a:moveTo>
                <a:lnTo>
                  <a:pt x="1326829" y="0"/>
                </a:lnTo>
                <a:lnTo>
                  <a:pt x="2350627" y="3820866"/>
                </a:lnTo>
                <a:lnTo>
                  <a:pt x="82091" y="3820866"/>
                </a:lnTo>
                <a:cubicBezTo>
                  <a:pt x="36754" y="3820866"/>
                  <a:pt x="1" y="3784113"/>
                  <a:pt x="0" y="3738776"/>
                </a:cubicBez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900000">
            <a:off x="534986" y="2921829"/>
            <a:ext cx="5690855" cy="1570680"/>
          </a:xfrm>
        </p:spPr>
        <p:txBody>
          <a:bodyPr anchor="b">
            <a:noAutofit/>
          </a:bodyPr>
          <a:lstStyle>
            <a:lvl1pPr algn="r">
              <a:defRPr sz="4800" b="0" cap="none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 rot="900000">
            <a:off x="537849" y="4494201"/>
            <a:ext cx="5271544" cy="1500187"/>
          </a:xfrm>
        </p:spPr>
        <p:txBody>
          <a:bodyPr anchor="t">
            <a:normAutofit/>
          </a:bodyPr>
          <a:lstStyle>
            <a:lvl1pPr marL="0" indent="0" algn="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900000">
            <a:off x="6878368" y="3761385"/>
            <a:ext cx="1524000" cy="365125"/>
          </a:xfrm>
        </p:spPr>
        <p:txBody>
          <a:bodyPr/>
          <a:lstStyle>
            <a:lvl1pPr algn="l">
              <a:defRPr/>
            </a:lvl1pPr>
          </a:lstStyle>
          <a:p>
            <a:fld id="{78BF2158-CE80-417F-BADA-A315828FFA0D}" type="datetime1">
              <a:rPr lang="en-US" smtClean="0"/>
              <a:pPr/>
              <a:t>8/29/2023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900000">
            <a:off x="7056965" y="3170795"/>
            <a:ext cx="1926305" cy="365125"/>
          </a:xfrm>
        </p:spPr>
        <p:txBody>
          <a:bodyPr/>
          <a:lstStyle/>
          <a:p>
            <a:r>
              <a:rPr lang="en-US"/>
              <a:t>© 2015 Cengage Learning Engineering. All Rights Reserved.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900000" flipH="1">
            <a:off x="7176363" y="2661157"/>
            <a:ext cx="683979" cy="365125"/>
          </a:xfrm>
        </p:spPr>
        <p:txBody>
          <a:bodyPr/>
          <a:lstStyle>
            <a:lvl1pPr algn="l">
              <a:defRPr/>
            </a:lvl1pPr>
          </a:lstStyle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/>
          <p:cNvSpPr/>
          <p:nvPr/>
        </p:nvSpPr>
        <p:spPr>
          <a:xfrm rot="900000">
            <a:off x="-449071" y="5207889"/>
            <a:ext cx="7470000" cy="2486713"/>
          </a:xfrm>
          <a:custGeom>
            <a:avLst/>
            <a:gdLst/>
            <a:ahLst/>
            <a:cxnLst/>
            <a:rect l="l" t="t" r="r" b="b"/>
            <a:pathLst>
              <a:path w="7470000" h="2486713">
                <a:moveTo>
                  <a:pt x="0" y="0"/>
                </a:moveTo>
                <a:lnTo>
                  <a:pt x="7387910" y="0"/>
                </a:lnTo>
                <a:cubicBezTo>
                  <a:pt x="7433247" y="0"/>
                  <a:pt x="7470000" y="36753"/>
                  <a:pt x="7470000" y="82090"/>
                </a:cubicBezTo>
                <a:lnTo>
                  <a:pt x="7470000" y="663670"/>
                </a:lnTo>
                <a:lnTo>
                  <a:pt x="666313" y="2486713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 rot="900000">
            <a:off x="7192310" y="6483326"/>
            <a:ext cx="1932834" cy="635630"/>
          </a:xfrm>
          <a:custGeom>
            <a:avLst/>
            <a:gdLst/>
            <a:ahLst/>
            <a:cxnLst/>
            <a:rect l="l" t="t" r="r" b="b"/>
            <a:pathLst>
              <a:path w="1932834" h="635630">
                <a:moveTo>
                  <a:pt x="50137" y="6451"/>
                </a:moveTo>
                <a:cubicBezTo>
                  <a:pt x="59958" y="2297"/>
                  <a:pt x="70756" y="0"/>
                  <a:pt x="82090" y="0"/>
                </a:cubicBezTo>
                <a:lnTo>
                  <a:pt x="1901288" y="0"/>
                </a:lnTo>
                <a:lnTo>
                  <a:pt x="1932834" y="117729"/>
                </a:lnTo>
                <a:lnTo>
                  <a:pt x="0" y="635630"/>
                </a:lnTo>
                <a:lnTo>
                  <a:pt x="0" y="82090"/>
                </a:lnTo>
                <a:cubicBezTo>
                  <a:pt x="0" y="48087"/>
                  <a:pt x="20673" y="18913"/>
                  <a:pt x="50137" y="6451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ounded Rectangle 14"/>
          <p:cNvSpPr/>
          <p:nvPr/>
        </p:nvSpPr>
        <p:spPr>
          <a:xfrm rot="900000">
            <a:off x="8127084" y="92392"/>
            <a:ext cx="1878991" cy="6414233"/>
          </a:xfrm>
          <a:custGeom>
            <a:avLst/>
            <a:gdLst/>
            <a:ahLst/>
            <a:cxnLst/>
            <a:rect l="l" t="t" r="r" b="b"/>
            <a:pathLst>
              <a:path w="1878991" h="6414233">
                <a:moveTo>
                  <a:pt x="0" y="42953"/>
                </a:moveTo>
                <a:lnTo>
                  <a:pt x="160303" y="0"/>
                </a:lnTo>
                <a:lnTo>
                  <a:pt x="1878991" y="6414233"/>
                </a:lnTo>
                <a:lnTo>
                  <a:pt x="82090" y="6414233"/>
                </a:lnTo>
                <a:cubicBezTo>
                  <a:pt x="36753" y="6414233"/>
                  <a:pt x="0" y="6377480"/>
                  <a:pt x="0" y="6332143"/>
                </a:cubicBez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294071"/>
            <a:ext cx="3962400" cy="365125"/>
          </a:xfrm>
        </p:spPr>
        <p:txBody>
          <a:bodyPr/>
          <a:lstStyle>
            <a:lvl1pPr>
              <a:defRPr sz="105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© 2015 </a:t>
            </a:r>
            <a:r>
              <a:rPr lang="en-US" dirty="0" err="1"/>
              <a:t>Cengage</a:t>
            </a:r>
            <a:r>
              <a:rPr lang="en-US" dirty="0"/>
              <a:t> Learning Engineering. All Rights Reserved. 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329033" y="6244028"/>
            <a:ext cx="1586367" cy="421038"/>
          </a:xfrm>
        </p:spPr>
        <p:txBody>
          <a:bodyPr anchor="ctr"/>
          <a:lstStyle>
            <a:lvl1pPr algn="l">
              <a:defRPr sz="1400">
                <a:solidFill>
                  <a:schemeClr val="tx1"/>
                </a:solidFill>
              </a:defRPr>
            </a:lvl1pPr>
          </a:lstStyle>
          <a:p>
            <a:fld id="{122D24B2-5D52-46F7-B915-67CABB3AD0C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381000" y="1524000"/>
            <a:ext cx="8534400" cy="4612806"/>
          </a:xfrm>
        </p:spPr>
        <p:txBody>
          <a:bodyPr anchor="t" anchorCtr="0"/>
          <a:lstStyle>
            <a:lvl1pPr marL="265113" indent="-265113">
              <a:buFont typeface="Arial" panose="020B0604020202020204" pitchFamily="34" charset="0"/>
              <a:buChar char="•"/>
              <a:defRPr sz="2400"/>
            </a:lvl1pPr>
            <a:lvl2pPr marL="623888" indent="-258763">
              <a:buFont typeface="Arial" panose="020B0604020202020204" pitchFamily="34" charset="0"/>
              <a:buChar char="•"/>
              <a:defRPr sz="2000"/>
            </a:lvl2pPr>
            <a:lvl3pPr marL="982663" indent="-206375">
              <a:buFont typeface="Arial" panose="020B0604020202020204" pitchFamily="34" charset="0"/>
              <a:buChar char="•"/>
              <a:defRPr sz="2000"/>
            </a:lvl3pPr>
            <a:lvl4pPr marL="1255713" indent="-158750">
              <a:buFont typeface="Arial" panose="020B0604020202020204" pitchFamily="34" charset="0"/>
              <a:buChar char="•"/>
              <a:defRPr sz="1800"/>
            </a:lvl4pPr>
            <a:lvl5pPr marL="1520825" indent="-149225">
              <a:buFont typeface="Arial" panose="020B0604020202020204" pitchFamily="34" charset="0"/>
              <a:buChar char="•"/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381000" y="503597"/>
            <a:ext cx="8534400" cy="863138"/>
          </a:xfrm>
        </p:spPr>
        <p:txBody>
          <a:bodyPr anchor="ctr" anchorCtr="0">
            <a:normAutofit/>
          </a:bodyPr>
          <a:lstStyle>
            <a:lvl1pPr algn="l">
              <a:defRPr sz="3600" b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10836122"/>
      </p:ext>
    </p:extLst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8466" y="-8468"/>
            <a:ext cx="9169804" cy="6874935"/>
            <a:chOff x="-8466" y="-8468"/>
            <a:chExt cx="9169804" cy="6874935"/>
          </a:xfrm>
        </p:grpSpPr>
        <p:cxnSp>
          <p:nvCxnSpPr>
            <p:cNvPr id="17" name="Straight Connector 16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Freeform 18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19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20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21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22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Freeform 23"/>
            <p:cNvSpPr/>
            <p:nvPr/>
          </p:nvSpPr>
          <p:spPr>
            <a:xfrm>
              <a:off x="8077231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24"/>
            <p:cNvSpPr/>
            <p:nvPr/>
          </p:nvSpPr>
          <p:spPr>
            <a:xfrm>
              <a:off x="8060297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Freeform 27"/>
            <p:cNvSpPr/>
            <p:nvPr/>
          </p:nvSpPr>
          <p:spPr>
            <a:xfrm>
              <a:off x="-8466" y="-8468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0595" y="2404534"/>
            <a:ext cx="5826719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0595" y="4050834"/>
            <a:ext cx="5826719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8/29/2023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313873"/>
      </p:ext>
    </p:extLst>
  </p:cSld>
  <p:clrMapOvr>
    <a:masterClrMapping/>
  </p:clrMapOvr>
  <p:hf hd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8/29/2023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678830"/>
      </p:ext>
    </p:extLst>
  </p:cSld>
  <p:clrMapOvr>
    <a:masterClrMapping/>
  </p:clrMapOvr>
  <p:hf hd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2700868"/>
            <a:ext cx="6347715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8/29/2023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8539012"/>
      </p:ext>
    </p:extLst>
  </p:cSld>
  <p:clrMapOvr>
    <a:masterClrMapping/>
  </p:clrMapOvr>
  <p:hf hd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132080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2160589"/>
            <a:ext cx="3088109" cy="388077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9204" y="2160590"/>
            <a:ext cx="3088110" cy="388077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8/29/2023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691632"/>
      </p:ext>
    </p:extLst>
  </p:cSld>
  <p:clrMapOvr>
    <a:masterClrMapping/>
  </p:clrMapOvr>
  <p:hf hd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599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66640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66640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8/29/2023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024390"/>
      </p:ext>
    </p:extLst>
  </p:cSld>
  <p:clrMapOvr>
    <a:masterClrMapping/>
  </p:clrMapOvr>
  <p:hf hd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4" cy="132080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8/29/2023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470524"/>
      </p:ext>
    </p:extLst>
  </p:cSld>
  <p:clrMapOvr>
    <a:masterClrMapping/>
  </p:clrMapOvr>
  <p:hf hd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8/29/2023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246741"/>
      </p:ext>
    </p:extLst>
  </p:cSld>
  <p:clrMapOvr>
    <a:masterClrMapping/>
  </p:clrMapOvr>
  <p:hf hd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1498604"/>
            <a:ext cx="2790182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1275" y="514925"/>
            <a:ext cx="3386037" cy="5526437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2777069"/>
            <a:ext cx="2790182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8/29/2023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533233"/>
      </p:ext>
    </p:extLst>
  </p:cSld>
  <p:clrMapOvr>
    <a:masterClrMapping/>
  </p:clrMapOvr>
  <p:hf hd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4800600"/>
            <a:ext cx="6347714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" y="609600"/>
            <a:ext cx="6347714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5367338"/>
            <a:ext cx="6347714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8/29/2023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625925"/>
      </p:ext>
    </p:extLst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ounded Rectangle 16"/>
          <p:cNvSpPr/>
          <p:nvPr/>
        </p:nvSpPr>
        <p:spPr>
          <a:xfrm rot="20707748">
            <a:off x="-883225" y="-625990"/>
            <a:ext cx="7439907" cy="7344599"/>
          </a:xfrm>
          <a:custGeom>
            <a:avLst/>
            <a:gdLst/>
            <a:ahLst/>
            <a:cxnLst/>
            <a:rect l="l" t="t" r="r" b="b"/>
            <a:pathLst>
              <a:path w="7439907" h="7344599">
                <a:moveTo>
                  <a:pt x="1760047" y="0"/>
                </a:moveTo>
                <a:lnTo>
                  <a:pt x="7439906" y="1508202"/>
                </a:lnTo>
                <a:lnTo>
                  <a:pt x="7439907" y="7262509"/>
                </a:lnTo>
                <a:cubicBezTo>
                  <a:pt x="7439906" y="7307846"/>
                  <a:pt x="7403153" y="7344599"/>
                  <a:pt x="7357816" y="7344599"/>
                </a:cubicBezTo>
                <a:lnTo>
                  <a:pt x="2697558" y="7344599"/>
                </a:lnTo>
                <a:lnTo>
                  <a:pt x="0" y="6628303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 rot="20707748">
            <a:off x="3237537" y="6275496"/>
            <a:ext cx="4387395" cy="1165008"/>
          </a:xfrm>
          <a:custGeom>
            <a:avLst/>
            <a:gdLst/>
            <a:ahLst/>
            <a:cxnLst/>
            <a:rect l="l" t="t" r="r" b="b"/>
            <a:pathLst>
              <a:path w="4387395" h="1165008">
                <a:moveTo>
                  <a:pt x="4337258" y="6451"/>
                </a:moveTo>
                <a:cubicBezTo>
                  <a:pt x="4366722" y="18913"/>
                  <a:pt x="4387395" y="48087"/>
                  <a:pt x="4387395" y="82090"/>
                </a:cubicBezTo>
                <a:lnTo>
                  <a:pt x="4387395" y="1165008"/>
                </a:lnTo>
                <a:lnTo>
                  <a:pt x="0" y="0"/>
                </a:lnTo>
                <a:lnTo>
                  <a:pt x="4305305" y="0"/>
                </a:lnTo>
                <a:cubicBezTo>
                  <a:pt x="4316639" y="0"/>
                  <a:pt x="4327437" y="2297"/>
                  <a:pt x="4337258" y="6451"/>
                </a:cubicBez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 rot="20707748">
            <a:off x="7660698" y="5462349"/>
            <a:ext cx="1709024" cy="1536003"/>
          </a:xfrm>
          <a:custGeom>
            <a:avLst/>
            <a:gdLst/>
            <a:ahLst/>
            <a:cxnLst/>
            <a:rect l="l" t="t" r="r" b="b"/>
            <a:pathLst>
              <a:path w="1709024" h="1536003">
                <a:moveTo>
                  <a:pt x="1709024" y="0"/>
                </a:moveTo>
                <a:lnTo>
                  <a:pt x="1301161" y="1536003"/>
                </a:lnTo>
                <a:lnTo>
                  <a:pt x="0" y="1190500"/>
                </a:lnTo>
                <a:lnTo>
                  <a:pt x="0" y="82090"/>
                </a:lnTo>
                <a:cubicBezTo>
                  <a:pt x="0" y="36753"/>
                  <a:pt x="36753" y="0"/>
                  <a:pt x="82090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 rot="20707748">
            <a:off x="6667944" y="-490547"/>
            <a:ext cx="3064333" cy="5811872"/>
          </a:xfrm>
          <a:custGeom>
            <a:avLst/>
            <a:gdLst/>
            <a:ahLst/>
            <a:cxnLst/>
            <a:rect l="l" t="t" r="r" b="b"/>
            <a:pathLst>
              <a:path w="3064333" h="5811872">
                <a:moveTo>
                  <a:pt x="0" y="0"/>
                </a:moveTo>
                <a:lnTo>
                  <a:pt x="3064333" y="813688"/>
                </a:lnTo>
                <a:lnTo>
                  <a:pt x="1737140" y="5811872"/>
                </a:lnTo>
                <a:lnTo>
                  <a:pt x="82090" y="5811872"/>
                </a:lnTo>
                <a:cubicBezTo>
                  <a:pt x="36753" y="5811872"/>
                  <a:pt x="0" y="5775119"/>
                  <a:pt x="0" y="5729782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4500000">
            <a:off x="5171893" y="2231024"/>
            <a:ext cx="4820301" cy="143615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 rot="-900000">
            <a:off x="1014439" y="1335061"/>
            <a:ext cx="2578608" cy="48398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 rot="-900000">
            <a:off x="3701032" y="618005"/>
            <a:ext cx="2580010" cy="4837176"/>
          </a:xfrm>
        </p:spPr>
        <p:txBody>
          <a:bodyPr anchor="t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 rot="-900000">
            <a:off x="7755919" y="5887412"/>
            <a:ext cx="1241980" cy="365125"/>
          </a:xfrm>
        </p:spPr>
        <p:txBody>
          <a:bodyPr/>
          <a:lstStyle>
            <a:lvl1pPr algn="l">
              <a:defRPr/>
            </a:lvl1pPr>
          </a:lstStyle>
          <a:p>
            <a:fld id="{2615FEB8-1ED3-425B-95CA-17777D0ECE76}" type="datetime1">
              <a:rPr lang="en-US" smtClean="0"/>
              <a:pPr/>
              <a:t>8/29/2023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 rot="-900000">
            <a:off x="4054658" y="5494374"/>
            <a:ext cx="3124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/>
              <a:t>© 2015 Cengage Learning Engineering. All Rights Reserved.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 rot="-900000">
            <a:off x="7690164" y="5643110"/>
            <a:ext cx="1241693" cy="365125"/>
          </a:xfrm>
        </p:spPr>
        <p:txBody>
          <a:bodyPr/>
          <a:lstStyle>
            <a:lvl1pPr algn="l">
              <a:defRPr/>
            </a:lvl1pPr>
          </a:lstStyle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4470400"/>
            <a:ext cx="6347714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8/29/2023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046756"/>
      </p:ext>
    </p:extLst>
  </p:cSld>
  <p:clrMapOvr>
    <a:masterClrMapping/>
  </p:clrMapOvr>
  <p:hf hdr="0" dt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01074" y="3632200"/>
            <a:ext cx="541980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470400"/>
            <a:ext cx="6347715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8/29/2023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59478518"/>
      </p:ext>
    </p:extLst>
  </p:cSld>
  <p:clrMapOvr>
    <a:masterClrMapping/>
  </p:clrMapOvr>
  <p:hf hd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1931988"/>
            <a:ext cx="6347715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8/29/2023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21874"/>
      </p:ext>
    </p:extLst>
  </p:cSld>
  <p:clrMapOvr>
    <a:masterClrMapping/>
  </p:clrMapOvr>
  <p:hf hdr="0" dt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8/29/2023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304831321"/>
      </p:ext>
    </p:extLst>
  </p:cSld>
  <p:clrMapOvr>
    <a:masterClrMapping/>
  </p:clrMapOvr>
  <p:hf hdr="0" dt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848" y="609600"/>
            <a:ext cx="6341465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8/29/2023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675859"/>
      </p:ext>
    </p:extLst>
  </p:cSld>
  <p:clrMapOvr>
    <a:masterClrMapping/>
  </p:clrMapOvr>
  <p:hf hdr="0" dt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8/29/2023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652005"/>
      </p:ext>
    </p:extLst>
  </p:cSld>
  <p:clrMapOvr>
    <a:masterClrMapping/>
  </p:clrMapOvr>
  <p:hf hdr="0" dt="0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977312" y="609600"/>
            <a:ext cx="978812" cy="5251451"/>
          </a:xfrm>
        </p:spPr>
        <p:txBody>
          <a:bodyPr vert="eaVert" anchor="ctr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599" y="609600"/>
            <a:ext cx="5195026" cy="5251451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8/29/2023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385765"/>
      </p:ext>
    </p:extLst>
  </p:cSld>
  <p:clrMapOvr>
    <a:masterClrMapping/>
  </p:clrMapOvr>
  <p:hf hdr="0" dt="0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/>
          <p:cNvSpPr/>
          <p:nvPr/>
        </p:nvSpPr>
        <p:spPr>
          <a:xfrm rot="900000">
            <a:off x="-449071" y="5207889"/>
            <a:ext cx="7470000" cy="2486713"/>
          </a:xfrm>
          <a:custGeom>
            <a:avLst/>
            <a:gdLst/>
            <a:ahLst/>
            <a:cxnLst/>
            <a:rect l="l" t="t" r="r" b="b"/>
            <a:pathLst>
              <a:path w="7470000" h="2486713">
                <a:moveTo>
                  <a:pt x="0" y="0"/>
                </a:moveTo>
                <a:lnTo>
                  <a:pt x="7387910" y="0"/>
                </a:lnTo>
                <a:cubicBezTo>
                  <a:pt x="7433247" y="0"/>
                  <a:pt x="7470000" y="36753"/>
                  <a:pt x="7470000" y="82090"/>
                </a:cubicBezTo>
                <a:lnTo>
                  <a:pt x="7470000" y="663670"/>
                </a:lnTo>
                <a:lnTo>
                  <a:pt x="666313" y="2486713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 rot="900000">
            <a:off x="7192310" y="6483326"/>
            <a:ext cx="1932834" cy="635630"/>
          </a:xfrm>
          <a:custGeom>
            <a:avLst/>
            <a:gdLst/>
            <a:ahLst/>
            <a:cxnLst/>
            <a:rect l="l" t="t" r="r" b="b"/>
            <a:pathLst>
              <a:path w="1932834" h="635630">
                <a:moveTo>
                  <a:pt x="50137" y="6451"/>
                </a:moveTo>
                <a:cubicBezTo>
                  <a:pt x="59958" y="2297"/>
                  <a:pt x="70756" y="0"/>
                  <a:pt x="82090" y="0"/>
                </a:cubicBezTo>
                <a:lnTo>
                  <a:pt x="1901288" y="0"/>
                </a:lnTo>
                <a:lnTo>
                  <a:pt x="1932834" y="117729"/>
                </a:lnTo>
                <a:lnTo>
                  <a:pt x="0" y="635630"/>
                </a:lnTo>
                <a:lnTo>
                  <a:pt x="0" y="82090"/>
                </a:lnTo>
                <a:cubicBezTo>
                  <a:pt x="0" y="48087"/>
                  <a:pt x="20673" y="18913"/>
                  <a:pt x="50137" y="6451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ounded Rectangle 14"/>
          <p:cNvSpPr/>
          <p:nvPr/>
        </p:nvSpPr>
        <p:spPr>
          <a:xfrm rot="900000">
            <a:off x="8127084" y="92392"/>
            <a:ext cx="1878991" cy="6414233"/>
          </a:xfrm>
          <a:custGeom>
            <a:avLst/>
            <a:gdLst/>
            <a:ahLst/>
            <a:cxnLst/>
            <a:rect l="l" t="t" r="r" b="b"/>
            <a:pathLst>
              <a:path w="1878991" h="6414233">
                <a:moveTo>
                  <a:pt x="0" y="42953"/>
                </a:moveTo>
                <a:lnTo>
                  <a:pt x="160303" y="0"/>
                </a:lnTo>
                <a:lnTo>
                  <a:pt x="1878991" y="6414233"/>
                </a:lnTo>
                <a:lnTo>
                  <a:pt x="82090" y="6414233"/>
                </a:lnTo>
                <a:cubicBezTo>
                  <a:pt x="36753" y="6414233"/>
                  <a:pt x="0" y="6377480"/>
                  <a:pt x="0" y="6332143"/>
                </a:cubicBez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294071"/>
            <a:ext cx="3962400" cy="365125"/>
          </a:xfrm>
        </p:spPr>
        <p:txBody>
          <a:bodyPr/>
          <a:lstStyle>
            <a:lvl1pPr>
              <a:defRPr sz="105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© 2015 </a:t>
            </a:r>
            <a:r>
              <a:rPr lang="en-US" dirty="0" err="1"/>
              <a:t>Cengage</a:t>
            </a:r>
            <a:r>
              <a:rPr lang="en-US" dirty="0"/>
              <a:t> Learning Engineering. All Rights Reserved. 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329033" y="6244028"/>
            <a:ext cx="1586367" cy="421038"/>
          </a:xfrm>
        </p:spPr>
        <p:txBody>
          <a:bodyPr anchor="ctr"/>
          <a:lstStyle>
            <a:lvl1pPr algn="l">
              <a:defRPr sz="1400">
                <a:solidFill>
                  <a:schemeClr val="tx1"/>
                </a:solidFill>
              </a:defRPr>
            </a:lvl1pPr>
          </a:lstStyle>
          <a:p>
            <a:fld id="{122D24B2-5D52-46F7-B915-67CABB3AD0C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381000" y="1524000"/>
            <a:ext cx="8534400" cy="4612806"/>
          </a:xfrm>
        </p:spPr>
        <p:txBody>
          <a:bodyPr anchor="t" anchorCtr="0"/>
          <a:lstStyle>
            <a:lvl1pPr marL="265113" indent="-265113">
              <a:buFont typeface="Arial" panose="020B0604020202020204" pitchFamily="34" charset="0"/>
              <a:buChar char="•"/>
              <a:defRPr sz="2400"/>
            </a:lvl1pPr>
            <a:lvl2pPr marL="623888" indent="-258763">
              <a:buFont typeface="Arial" panose="020B0604020202020204" pitchFamily="34" charset="0"/>
              <a:buChar char="•"/>
              <a:defRPr sz="2000"/>
            </a:lvl2pPr>
            <a:lvl3pPr marL="982663" indent="-206375">
              <a:buFont typeface="Arial" panose="020B0604020202020204" pitchFamily="34" charset="0"/>
              <a:buChar char="•"/>
              <a:defRPr sz="2000"/>
            </a:lvl3pPr>
            <a:lvl4pPr marL="1255713" indent="-158750">
              <a:buFont typeface="Arial" panose="020B0604020202020204" pitchFamily="34" charset="0"/>
              <a:buChar char="•"/>
              <a:defRPr sz="1800"/>
            </a:lvl4pPr>
            <a:lvl5pPr marL="1520825" indent="-149225">
              <a:buFont typeface="Arial" panose="020B0604020202020204" pitchFamily="34" charset="0"/>
              <a:buChar char="•"/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381000" y="503597"/>
            <a:ext cx="8534400" cy="863138"/>
          </a:xfrm>
        </p:spPr>
        <p:txBody>
          <a:bodyPr anchor="ctr" anchorCtr="0">
            <a:normAutofit/>
          </a:bodyPr>
          <a:lstStyle>
            <a:lvl1pPr algn="l">
              <a:defRPr sz="3600" b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48303661"/>
      </p:ext>
    </p:extLst>
  </p:cSld>
  <p:clrMapOvr>
    <a:masterClrMapping/>
  </p:clrMapOvr>
  <p:transition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8/29/2023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8764854"/>
      </p:ext>
    </p:extLst>
  </p:cSld>
  <p:clrMapOvr>
    <a:masterClrMapping/>
  </p:clrMapOvr>
  <p:hf hdr="0" dt="0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8/29/2023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412519"/>
      </p:ext>
    </p:extLst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ounded Rectangle 52"/>
          <p:cNvSpPr/>
          <p:nvPr/>
        </p:nvSpPr>
        <p:spPr>
          <a:xfrm rot="20707748">
            <a:off x="-883225" y="-625990"/>
            <a:ext cx="7439907" cy="7344599"/>
          </a:xfrm>
          <a:custGeom>
            <a:avLst/>
            <a:gdLst/>
            <a:ahLst/>
            <a:cxnLst/>
            <a:rect l="l" t="t" r="r" b="b"/>
            <a:pathLst>
              <a:path w="7439907" h="7344599">
                <a:moveTo>
                  <a:pt x="1760047" y="0"/>
                </a:moveTo>
                <a:lnTo>
                  <a:pt x="7439906" y="1508202"/>
                </a:lnTo>
                <a:lnTo>
                  <a:pt x="7439907" y="7262509"/>
                </a:lnTo>
                <a:cubicBezTo>
                  <a:pt x="7439906" y="7307846"/>
                  <a:pt x="7403153" y="7344599"/>
                  <a:pt x="7357816" y="7344599"/>
                </a:cubicBezTo>
                <a:lnTo>
                  <a:pt x="2697558" y="7344599"/>
                </a:lnTo>
                <a:lnTo>
                  <a:pt x="0" y="6628303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ounded Rectangle 53"/>
          <p:cNvSpPr/>
          <p:nvPr/>
        </p:nvSpPr>
        <p:spPr>
          <a:xfrm rot="20707748">
            <a:off x="3237537" y="6275496"/>
            <a:ext cx="4387395" cy="1165008"/>
          </a:xfrm>
          <a:custGeom>
            <a:avLst/>
            <a:gdLst/>
            <a:ahLst/>
            <a:cxnLst/>
            <a:rect l="l" t="t" r="r" b="b"/>
            <a:pathLst>
              <a:path w="4387395" h="1165008">
                <a:moveTo>
                  <a:pt x="4337258" y="6451"/>
                </a:moveTo>
                <a:cubicBezTo>
                  <a:pt x="4366722" y="18913"/>
                  <a:pt x="4387395" y="48087"/>
                  <a:pt x="4387395" y="82090"/>
                </a:cubicBezTo>
                <a:lnTo>
                  <a:pt x="4387395" y="1165008"/>
                </a:lnTo>
                <a:lnTo>
                  <a:pt x="0" y="0"/>
                </a:lnTo>
                <a:lnTo>
                  <a:pt x="4305305" y="0"/>
                </a:lnTo>
                <a:cubicBezTo>
                  <a:pt x="4316639" y="0"/>
                  <a:pt x="4327437" y="2297"/>
                  <a:pt x="4337258" y="6451"/>
                </a:cubicBez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ounded Rectangle 54"/>
          <p:cNvSpPr/>
          <p:nvPr/>
        </p:nvSpPr>
        <p:spPr>
          <a:xfrm rot="20707748">
            <a:off x="7660698" y="5462349"/>
            <a:ext cx="1709024" cy="1536003"/>
          </a:xfrm>
          <a:custGeom>
            <a:avLst/>
            <a:gdLst/>
            <a:ahLst/>
            <a:cxnLst/>
            <a:rect l="l" t="t" r="r" b="b"/>
            <a:pathLst>
              <a:path w="1709024" h="1536003">
                <a:moveTo>
                  <a:pt x="1709024" y="0"/>
                </a:moveTo>
                <a:lnTo>
                  <a:pt x="1301161" y="1536003"/>
                </a:lnTo>
                <a:lnTo>
                  <a:pt x="0" y="1190500"/>
                </a:lnTo>
                <a:lnTo>
                  <a:pt x="0" y="82090"/>
                </a:lnTo>
                <a:cubicBezTo>
                  <a:pt x="0" y="36753"/>
                  <a:pt x="36753" y="0"/>
                  <a:pt x="82090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ounded Rectangle 55"/>
          <p:cNvSpPr/>
          <p:nvPr/>
        </p:nvSpPr>
        <p:spPr>
          <a:xfrm rot="20707748">
            <a:off x="6667944" y="-490547"/>
            <a:ext cx="3064333" cy="5811872"/>
          </a:xfrm>
          <a:custGeom>
            <a:avLst/>
            <a:gdLst/>
            <a:ahLst/>
            <a:cxnLst/>
            <a:rect l="l" t="t" r="r" b="b"/>
            <a:pathLst>
              <a:path w="3064333" h="5811872">
                <a:moveTo>
                  <a:pt x="0" y="0"/>
                </a:moveTo>
                <a:lnTo>
                  <a:pt x="3064333" y="813688"/>
                </a:lnTo>
                <a:lnTo>
                  <a:pt x="1737140" y="5811872"/>
                </a:lnTo>
                <a:lnTo>
                  <a:pt x="82090" y="5811872"/>
                </a:lnTo>
                <a:cubicBezTo>
                  <a:pt x="36753" y="5811872"/>
                  <a:pt x="0" y="5775119"/>
                  <a:pt x="0" y="5729782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4500000">
            <a:off x="5175504" y="2231136"/>
            <a:ext cx="4818888" cy="1435608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 rot="-900000">
            <a:off x="854761" y="1406870"/>
            <a:ext cx="2213148" cy="759866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 rot="-900000">
            <a:off x="1120518" y="2227895"/>
            <a:ext cx="2578608" cy="39387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 rot="-900000">
            <a:off x="3535709" y="687503"/>
            <a:ext cx="2214753" cy="753043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 rot="-900000">
            <a:off x="3808498" y="1495882"/>
            <a:ext cx="2578608" cy="395590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 rot="-900000">
            <a:off x="7754112" y="5888736"/>
            <a:ext cx="1243584" cy="365125"/>
          </a:xfrm>
        </p:spPr>
        <p:txBody>
          <a:bodyPr/>
          <a:lstStyle>
            <a:lvl1pPr algn="l">
              <a:defRPr/>
            </a:lvl1pPr>
          </a:lstStyle>
          <a:p>
            <a:fld id="{E1E3D571-56F1-43B9-A50A-DAF43DC6AD1C}" type="datetime1">
              <a:rPr lang="en-US" smtClean="0"/>
              <a:pPr/>
              <a:t>8/29/2023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 rot="-900000">
            <a:off x="4050792" y="5495544"/>
            <a:ext cx="3124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/>
              <a:t>© 2015 Cengage Learning Engineering. All Rights Reserved.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 rot="-900000">
            <a:off x="7690104" y="5641848"/>
            <a:ext cx="1243584" cy="365125"/>
          </a:xfrm>
        </p:spPr>
        <p:txBody>
          <a:bodyPr/>
          <a:lstStyle>
            <a:lvl1pPr algn="l">
              <a:defRPr/>
            </a:lvl1pPr>
          </a:lstStyle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8/29/2023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6391540"/>
      </p:ext>
    </p:extLst>
  </p:cSld>
  <p:clrMapOvr>
    <a:masterClrMapping/>
  </p:clrMapOvr>
  <p:hf hdr="0" dt="0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4"/>
            <a:ext cx="3703320" cy="4023360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6"/>
            <a:ext cx="3703320" cy="4023359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8/29/2023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795249"/>
      </p:ext>
    </p:extLst>
  </p:cSld>
  <p:clrMapOvr>
    <a:masterClrMapping/>
  </p:clrMapOvr>
  <p:hf hdr="0" dt="0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4"/>
            <a:ext cx="3703320" cy="3286760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286760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8/29/2023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630450"/>
      </p:ext>
    </p:extLst>
  </p:cSld>
  <p:clrMapOvr>
    <a:masterClrMapping/>
  </p:clrMapOvr>
  <p:hf hdr="0" dt="0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8/29/2023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414798"/>
      </p:ext>
    </p:extLst>
  </p:cSld>
  <p:clrMapOvr>
    <a:masterClrMapping/>
  </p:clrMapOvr>
  <p:hf hdr="0" dt="0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8/29/2023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636206"/>
      </p:ext>
    </p:extLst>
  </p:cSld>
  <p:clrMapOvr>
    <a:masterClrMapping/>
  </p:clrMapOvr>
  <p:hf hdr="0" dt="0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0237" y="731520"/>
            <a:ext cx="5009393" cy="5257800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1C052514-ADFB-4BBE-8A96-FFF10310639D}" type="datetime1">
              <a:rPr lang="en-US" smtClean="0"/>
              <a:pPr/>
              <a:t>8/29/2023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576602"/>
      </p:ext>
    </p:extLst>
  </p:cSld>
  <p:clrMapOvr>
    <a:masterClrMapping/>
  </p:clrMapOvr>
  <p:hf hdr="0" dt="0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9520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59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8/29/2023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145455"/>
      </p:ext>
    </p:extLst>
  </p:cSld>
  <p:clrMapOvr>
    <a:masterClrMapping/>
  </p:clrMapOvr>
  <p:hf hdr="0" dt="0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8/29/2023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202431"/>
      </p:ext>
    </p:extLst>
  </p:cSld>
  <p:clrMapOvr>
    <a:masterClrMapping/>
  </p:clrMapOvr>
  <p:hf hdr="0" dt="0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4779"/>
            <a:ext cx="1971675" cy="5757421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4779"/>
            <a:ext cx="5800725" cy="5757420"/>
          </a:xfrm>
        </p:spPr>
        <p:txBody>
          <a:bodyPr vert="eaVert" lIns="45720" tIns="0" rIns="45720" bIns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8/29/2023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835186"/>
      </p:ext>
    </p:extLst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ounded Rectangle 20"/>
          <p:cNvSpPr/>
          <p:nvPr/>
        </p:nvSpPr>
        <p:spPr>
          <a:xfrm rot="907748">
            <a:off x="-865440" y="850599"/>
            <a:ext cx="3615441" cy="6151724"/>
          </a:xfrm>
          <a:custGeom>
            <a:avLst/>
            <a:gdLst/>
            <a:ahLst/>
            <a:cxnLst/>
            <a:rect l="l" t="t" r="r" b="b"/>
            <a:pathLst>
              <a:path w="3615441" h="6151724">
                <a:moveTo>
                  <a:pt x="0" y="0"/>
                </a:moveTo>
                <a:lnTo>
                  <a:pt x="3533351" y="0"/>
                </a:lnTo>
                <a:cubicBezTo>
                  <a:pt x="3578688" y="0"/>
                  <a:pt x="3615441" y="36753"/>
                  <a:pt x="3615441" y="82090"/>
                </a:cubicBezTo>
                <a:lnTo>
                  <a:pt x="3615441" y="5623909"/>
                </a:lnTo>
                <a:lnTo>
                  <a:pt x="1663219" y="6151724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/>
          <p:cNvSpPr/>
          <p:nvPr/>
        </p:nvSpPr>
        <p:spPr>
          <a:xfrm rot="907748">
            <a:off x="17749" y="-511509"/>
            <a:ext cx="3735394" cy="1387781"/>
          </a:xfrm>
          <a:custGeom>
            <a:avLst/>
            <a:gdLst/>
            <a:ahLst/>
            <a:cxnLst/>
            <a:rect l="l" t="t" r="r" b="b"/>
            <a:pathLst>
              <a:path w="3735394" h="1387781">
                <a:moveTo>
                  <a:pt x="0" y="1009924"/>
                </a:moveTo>
                <a:lnTo>
                  <a:pt x="3735394" y="0"/>
                </a:lnTo>
                <a:lnTo>
                  <a:pt x="3735394" y="1305691"/>
                </a:lnTo>
                <a:cubicBezTo>
                  <a:pt x="3735394" y="1351028"/>
                  <a:pt x="3698641" y="1387781"/>
                  <a:pt x="3653304" y="1387781"/>
                </a:cubicBezTo>
                <a:lnTo>
                  <a:pt x="102160" y="1387781"/>
                </a:ln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 rot="907748">
            <a:off x="2146801" y="6590199"/>
            <a:ext cx="1981025" cy="535602"/>
          </a:xfrm>
          <a:custGeom>
            <a:avLst/>
            <a:gdLst/>
            <a:ahLst/>
            <a:cxnLst/>
            <a:rect l="l" t="t" r="r" b="b"/>
            <a:pathLst>
              <a:path w="1981025" h="535602">
                <a:moveTo>
                  <a:pt x="50137" y="6451"/>
                </a:moveTo>
                <a:cubicBezTo>
                  <a:pt x="59958" y="2297"/>
                  <a:pt x="70756" y="0"/>
                  <a:pt x="82090" y="0"/>
                </a:cubicBezTo>
                <a:lnTo>
                  <a:pt x="1981025" y="0"/>
                </a:lnTo>
                <a:lnTo>
                  <a:pt x="0" y="535602"/>
                </a:lnTo>
                <a:lnTo>
                  <a:pt x="0" y="82090"/>
                </a:lnTo>
                <a:cubicBezTo>
                  <a:pt x="0" y="48087"/>
                  <a:pt x="20674" y="18913"/>
                  <a:pt x="50137" y="6451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/>
          <p:cNvSpPr/>
          <p:nvPr/>
        </p:nvSpPr>
        <p:spPr>
          <a:xfrm rot="907748">
            <a:off x="3185141" y="-553633"/>
            <a:ext cx="6782931" cy="7826540"/>
          </a:xfrm>
          <a:custGeom>
            <a:avLst/>
            <a:gdLst/>
            <a:ahLst/>
            <a:cxnLst/>
            <a:rect l="l" t="t" r="r" b="b"/>
            <a:pathLst>
              <a:path w="6782931" h="7826540">
                <a:moveTo>
                  <a:pt x="0" y="1349945"/>
                </a:moveTo>
                <a:lnTo>
                  <a:pt x="4993024" y="0"/>
                </a:lnTo>
                <a:lnTo>
                  <a:pt x="6782931" y="6620302"/>
                </a:lnTo>
                <a:lnTo>
                  <a:pt x="2321435" y="7826540"/>
                </a:lnTo>
                <a:lnTo>
                  <a:pt x="82090" y="7826540"/>
                </a:lnTo>
                <a:cubicBezTo>
                  <a:pt x="36753" y="7826540"/>
                  <a:pt x="0" y="7789787"/>
                  <a:pt x="0" y="7744450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-4500000">
            <a:off x="-630936" y="2926080"/>
            <a:ext cx="5065776" cy="169164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 rot="900000">
            <a:off x="1691640" y="612648"/>
            <a:ext cx="1792224" cy="365125"/>
          </a:xfrm>
        </p:spPr>
        <p:txBody>
          <a:bodyPr/>
          <a:lstStyle/>
          <a:p>
            <a:fld id="{305DB2F2-0BC0-458D-A2F5-E7069599C351}" type="datetime1">
              <a:rPr lang="en-US" smtClean="0"/>
              <a:pPr/>
              <a:t>8/29/2023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 rot="900000">
            <a:off x="2493721" y="6101033"/>
            <a:ext cx="3052113" cy="365125"/>
          </a:xfrm>
        </p:spPr>
        <p:txBody>
          <a:bodyPr/>
          <a:lstStyle/>
          <a:p>
            <a:r>
              <a:rPr lang="en-US"/>
              <a:t>© 2015 Cengage Learning Engineering. All Rights Reserved.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 rot="900000">
            <a:off x="1261872" y="301752"/>
            <a:ext cx="2286000" cy="365125"/>
          </a:xfrm>
        </p:spPr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/>
          <p:cNvSpPr/>
          <p:nvPr/>
        </p:nvSpPr>
        <p:spPr>
          <a:xfrm rot="900000">
            <a:off x="-449071" y="5207889"/>
            <a:ext cx="7470000" cy="2486713"/>
          </a:xfrm>
          <a:custGeom>
            <a:avLst/>
            <a:gdLst/>
            <a:ahLst/>
            <a:cxnLst/>
            <a:rect l="l" t="t" r="r" b="b"/>
            <a:pathLst>
              <a:path w="7470000" h="2486713">
                <a:moveTo>
                  <a:pt x="0" y="0"/>
                </a:moveTo>
                <a:lnTo>
                  <a:pt x="7387910" y="0"/>
                </a:lnTo>
                <a:cubicBezTo>
                  <a:pt x="7433247" y="0"/>
                  <a:pt x="7470000" y="36753"/>
                  <a:pt x="7470000" y="82090"/>
                </a:cubicBezTo>
                <a:lnTo>
                  <a:pt x="7470000" y="663670"/>
                </a:lnTo>
                <a:lnTo>
                  <a:pt x="666313" y="2486713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 rot="900000">
            <a:off x="7192310" y="6483326"/>
            <a:ext cx="1932834" cy="635630"/>
          </a:xfrm>
          <a:custGeom>
            <a:avLst/>
            <a:gdLst/>
            <a:ahLst/>
            <a:cxnLst/>
            <a:rect l="l" t="t" r="r" b="b"/>
            <a:pathLst>
              <a:path w="1932834" h="635630">
                <a:moveTo>
                  <a:pt x="50137" y="6451"/>
                </a:moveTo>
                <a:cubicBezTo>
                  <a:pt x="59958" y="2297"/>
                  <a:pt x="70756" y="0"/>
                  <a:pt x="82090" y="0"/>
                </a:cubicBezTo>
                <a:lnTo>
                  <a:pt x="1901288" y="0"/>
                </a:lnTo>
                <a:lnTo>
                  <a:pt x="1932834" y="117729"/>
                </a:lnTo>
                <a:lnTo>
                  <a:pt x="0" y="635630"/>
                </a:lnTo>
                <a:lnTo>
                  <a:pt x="0" y="82090"/>
                </a:lnTo>
                <a:cubicBezTo>
                  <a:pt x="0" y="48087"/>
                  <a:pt x="20673" y="18913"/>
                  <a:pt x="50137" y="6451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ounded Rectangle 14"/>
          <p:cNvSpPr/>
          <p:nvPr/>
        </p:nvSpPr>
        <p:spPr>
          <a:xfrm rot="900000">
            <a:off x="8127084" y="92392"/>
            <a:ext cx="1878991" cy="6414233"/>
          </a:xfrm>
          <a:custGeom>
            <a:avLst/>
            <a:gdLst/>
            <a:ahLst/>
            <a:cxnLst/>
            <a:rect l="l" t="t" r="r" b="b"/>
            <a:pathLst>
              <a:path w="1878991" h="6414233">
                <a:moveTo>
                  <a:pt x="0" y="42953"/>
                </a:moveTo>
                <a:lnTo>
                  <a:pt x="160303" y="0"/>
                </a:lnTo>
                <a:lnTo>
                  <a:pt x="1878991" y="6414233"/>
                </a:lnTo>
                <a:lnTo>
                  <a:pt x="82090" y="6414233"/>
                </a:lnTo>
                <a:cubicBezTo>
                  <a:pt x="36753" y="6414233"/>
                  <a:pt x="0" y="6377480"/>
                  <a:pt x="0" y="6332143"/>
                </a:cubicBez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294071"/>
            <a:ext cx="3962400" cy="365125"/>
          </a:xfrm>
        </p:spPr>
        <p:txBody>
          <a:bodyPr/>
          <a:lstStyle>
            <a:lvl1pPr>
              <a:defRPr sz="105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© 2015 </a:t>
            </a:r>
            <a:r>
              <a:rPr lang="en-US" dirty="0" err="1"/>
              <a:t>Cengage</a:t>
            </a:r>
            <a:r>
              <a:rPr lang="en-US" dirty="0"/>
              <a:t> Learning Engineering. All Rights Reserved. 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329033" y="6244028"/>
            <a:ext cx="1586367" cy="421038"/>
          </a:xfrm>
        </p:spPr>
        <p:txBody>
          <a:bodyPr anchor="ctr"/>
          <a:lstStyle>
            <a:lvl1pPr algn="l">
              <a:defRPr sz="1400">
                <a:solidFill>
                  <a:schemeClr val="tx1"/>
                </a:solidFill>
              </a:defRPr>
            </a:lvl1pPr>
          </a:lstStyle>
          <a:p>
            <a:fld id="{122D24B2-5D52-46F7-B915-67CABB3AD0C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381000" y="1524000"/>
            <a:ext cx="8534400" cy="4612806"/>
          </a:xfrm>
        </p:spPr>
        <p:txBody>
          <a:bodyPr anchor="t" anchorCtr="0"/>
          <a:lstStyle>
            <a:lvl1pPr marL="265113" indent="-265113">
              <a:buFont typeface="Arial" panose="020B0604020202020204" pitchFamily="34" charset="0"/>
              <a:buChar char="•"/>
              <a:defRPr sz="2400"/>
            </a:lvl1pPr>
            <a:lvl2pPr marL="623888" indent="-258763">
              <a:buFont typeface="Arial" panose="020B0604020202020204" pitchFamily="34" charset="0"/>
              <a:buChar char="•"/>
              <a:defRPr sz="2000"/>
            </a:lvl2pPr>
            <a:lvl3pPr marL="982663" indent="-206375">
              <a:buFont typeface="Arial" panose="020B0604020202020204" pitchFamily="34" charset="0"/>
              <a:buChar char="•"/>
              <a:defRPr sz="2000"/>
            </a:lvl3pPr>
            <a:lvl4pPr marL="1255713" indent="-158750">
              <a:buFont typeface="Arial" panose="020B0604020202020204" pitchFamily="34" charset="0"/>
              <a:buChar char="•"/>
              <a:defRPr sz="1800"/>
            </a:lvl4pPr>
            <a:lvl5pPr marL="1520825" indent="-149225">
              <a:buFont typeface="Arial" panose="020B0604020202020204" pitchFamily="34" charset="0"/>
              <a:buChar char="•"/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381000" y="503597"/>
            <a:ext cx="8534400" cy="863138"/>
          </a:xfrm>
        </p:spPr>
        <p:txBody>
          <a:bodyPr anchor="ctr" anchorCtr="0">
            <a:normAutofit/>
          </a:bodyPr>
          <a:lstStyle>
            <a:lvl1pPr algn="l">
              <a:defRPr sz="3600" b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67612778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 rot="900000">
            <a:off x="-372248" y="-1218153"/>
            <a:ext cx="8577953" cy="6344114"/>
          </a:xfrm>
          <a:custGeom>
            <a:avLst/>
            <a:gdLst/>
            <a:ahLst/>
            <a:cxnLst/>
            <a:rect l="l" t="t" r="r" b="b"/>
            <a:pathLst>
              <a:path w="8577953" h="6344114">
                <a:moveTo>
                  <a:pt x="0" y="2298455"/>
                </a:moveTo>
                <a:lnTo>
                  <a:pt x="8577953" y="0"/>
                </a:lnTo>
                <a:lnTo>
                  <a:pt x="8577953" y="6262024"/>
                </a:lnTo>
                <a:cubicBezTo>
                  <a:pt x="8577953" y="6307361"/>
                  <a:pt x="8541200" y="6344113"/>
                  <a:pt x="8495863" y="6344113"/>
                </a:cubicBezTo>
                <a:lnTo>
                  <a:pt x="1084031" y="6344114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 rot="900000">
            <a:off x="-449071" y="5207889"/>
            <a:ext cx="7470000" cy="2486713"/>
          </a:xfrm>
          <a:custGeom>
            <a:avLst/>
            <a:gdLst/>
            <a:ahLst/>
            <a:cxnLst/>
            <a:rect l="l" t="t" r="r" b="b"/>
            <a:pathLst>
              <a:path w="7470000" h="2486713">
                <a:moveTo>
                  <a:pt x="0" y="0"/>
                </a:moveTo>
                <a:lnTo>
                  <a:pt x="7387910" y="0"/>
                </a:lnTo>
                <a:cubicBezTo>
                  <a:pt x="7433247" y="0"/>
                  <a:pt x="7470000" y="36753"/>
                  <a:pt x="7470000" y="82090"/>
                </a:cubicBezTo>
                <a:lnTo>
                  <a:pt x="7470000" y="663670"/>
                </a:lnTo>
                <a:lnTo>
                  <a:pt x="666313" y="2486713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 rot="900000">
            <a:off x="7192310" y="6483326"/>
            <a:ext cx="1932834" cy="635630"/>
          </a:xfrm>
          <a:custGeom>
            <a:avLst/>
            <a:gdLst/>
            <a:ahLst/>
            <a:cxnLst/>
            <a:rect l="l" t="t" r="r" b="b"/>
            <a:pathLst>
              <a:path w="1932834" h="635630">
                <a:moveTo>
                  <a:pt x="50137" y="6451"/>
                </a:moveTo>
                <a:cubicBezTo>
                  <a:pt x="59958" y="2297"/>
                  <a:pt x="70756" y="0"/>
                  <a:pt x="82090" y="0"/>
                </a:cubicBezTo>
                <a:lnTo>
                  <a:pt x="1901288" y="0"/>
                </a:lnTo>
                <a:lnTo>
                  <a:pt x="1932834" y="117729"/>
                </a:lnTo>
                <a:lnTo>
                  <a:pt x="0" y="635630"/>
                </a:lnTo>
                <a:lnTo>
                  <a:pt x="0" y="82090"/>
                </a:lnTo>
                <a:cubicBezTo>
                  <a:pt x="0" y="48087"/>
                  <a:pt x="20673" y="18913"/>
                  <a:pt x="50137" y="6451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ounded Rectangle 14"/>
          <p:cNvSpPr/>
          <p:nvPr/>
        </p:nvSpPr>
        <p:spPr>
          <a:xfrm rot="900000">
            <a:off x="8127084" y="92392"/>
            <a:ext cx="1878991" cy="6414233"/>
          </a:xfrm>
          <a:custGeom>
            <a:avLst/>
            <a:gdLst/>
            <a:ahLst/>
            <a:cxnLst/>
            <a:rect l="l" t="t" r="r" b="b"/>
            <a:pathLst>
              <a:path w="1878991" h="6414233">
                <a:moveTo>
                  <a:pt x="0" y="42953"/>
                </a:moveTo>
                <a:lnTo>
                  <a:pt x="160303" y="0"/>
                </a:lnTo>
                <a:lnTo>
                  <a:pt x="1878991" y="6414233"/>
                </a:lnTo>
                <a:lnTo>
                  <a:pt x="82090" y="6414233"/>
                </a:lnTo>
                <a:cubicBezTo>
                  <a:pt x="36753" y="6414233"/>
                  <a:pt x="0" y="6377480"/>
                  <a:pt x="0" y="6332143"/>
                </a:cubicBez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 rot="900000">
            <a:off x="7521938" y="5927116"/>
            <a:ext cx="1524000" cy="365125"/>
          </a:xfrm>
        </p:spPr>
        <p:txBody>
          <a:bodyPr/>
          <a:lstStyle>
            <a:lvl1pPr algn="l">
              <a:defRPr/>
            </a:lvl1pPr>
          </a:lstStyle>
          <a:p>
            <a:fld id="{006FC6A4-3DCE-4261-8631-FAAFCDCC8E18}" type="datetime1">
              <a:rPr lang="en-US" smtClean="0"/>
              <a:pPr/>
              <a:t>8/29/2023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294071"/>
            <a:ext cx="3962400" cy="365125"/>
          </a:xfrm>
        </p:spPr>
        <p:txBody>
          <a:bodyPr/>
          <a:lstStyle>
            <a:lvl1pPr>
              <a:defRPr sz="105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© 2015 </a:t>
            </a:r>
            <a:r>
              <a:rPr lang="en-US" dirty="0" err="1"/>
              <a:t>Cengage</a:t>
            </a:r>
            <a:r>
              <a:rPr lang="en-US" dirty="0"/>
              <a:t> Learning Engineering. All Rights Reserved. 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329033" y="6244028"/>
            <a:ext cx="2133600" cy="421038"/>
          </a:xfrm>
        </p:spPr>
        <p:txBody>
          <a:bodyPr anchor="ctr"/>
          <a:lstStyle>
            <a:lvl1pPr algn="l">
              <a:defRPr sz="1400">
                <a:solidFill>
                  <a:schemeClr val="tx1"/>
                </a:solidFill>
              </a:defRPr>
            </a:lvl1pPr>
          </a:lstStyle>
          <a:p>
            <a:fld id="{122D24B2-5D52-46F7-B915-67CABB3AD0C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/>
          <p:cNvSpPr/>
          <p:nvPr/>
        </p:nvSpPr>
        <p:spPr>
          <a:xfrm rot="20707748">
            <a:off x="-897260" y="-624538"/>
            <a:ext cx="7286946" cy="6041338"/>
          </a:xfrm>
          <a:custGeom>
            <a:avLst/>
            <a:gdLst/>
            <a:ahLst/>
            <a:cxnLst/>
            <a:rect l="l" t="t" r="r" b="b"/>
            <a:pathLst>
              <a:path w="7286946" h="6041338">
                <a:moveTo>
                  <a:pt x="1604186" y="0"/>
                </a:moveTo>
                <a:lnTo>
                  <a:pt x="7286946" y="1508972"/>
                </a:lnTo>
                <a:lnTo>
                  <a:pt x="7286946" y="5959247"/>
                </a:lnTo>
                <a:cubicBezTo>
                  <a:pt x="7286946" y="6004584"/>
                  <a:pt x="7250193" y="6041337"/>
                  <a:pt x="7204856" y="6041337"/>
                </a:cubicBezTo>
                <a:lnTo>
                  <a:pt x="0" y="6041338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 rot="20707748">
            <a:off x="64806" y="5378153"/>
            <a:ext cx="7443151" cy="2476431"/>
          </a:xfrm>
          <a:custGeom>
            <a:avLst/>
            <a:gdLst/>
            <a:ahLst/>
            <a:cxnLst/>
            <a:rect l="l" t="t" r="r" b="b"/>
            <a:pathLst>
              <a:path w="7443151" h="2476431">
                <a:moveTo>
                  <a:pt x="7393013" y="6452"/>
                </a:moveTo>
                <a:cubicBezTo>
                  <a:pt x="7422477" y="18914"/>
                  <a:pt x="7443150" y="48087"/>
                  <a:pt x="7443150" y="82090"/>
                </a:cubicBezTo>
                <a:lnTo>
                  <a:pt x="7443151" y="2476431"/>
                </a:lnTo>
                <a:lnTo>
                  <a:pt x="0" y="500014"/>
                </a:lnTo>
                <a:lnTo>
                  <a:pt x="132771" y="1"/>
                </a:lnTo>
                <a:lnTo>
                  <a:pt x="7361060" y="1"/>
                </a:lnTo>
                <a:cubicBezTo>
                  <a:pt x="7372394" y="0"/>
                  <a:pt x="7383192" y="2298"/>
                  <a:pt x="7393013" y="6452"/>
                </a:cubicBez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 rot="20707748">
            <a:off x="7660994" y="5459931"/>
            <a:ext cx="1709023" cy="1538302"/>
          </a:xfrm>
          <a:custGeom>
            <a:avLst/>
            <a:gdLst/>
            <a:ahLst/>
            <a:cxnLst/>
            <a:rect l="l" t="t" r="r" b="b"/>
            <a:pathLst>
              <a:path w="1709023" h="1538302">
                <a:moveTo>
                  <a:pt x="1709023" y="0"/>
                </a:moveTo>
                <a:lnTo>
                  <a:pt x="1300550" y="1538302"/>
                </a:lnTo>
                <a:lnTo>
                  <a:pt x="0" y="1192960"/>
                </a:lnTo>
                <a:lnTo>
                  <a:pt x="0" y="82090"/>
                </a:lnTo>
                <a:cubicBezTo>
                  <a:pt x="0" y="36753"/>
                  <a:pt x="36753" y="0"/>
                  <a:pt x="82090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 rot="20707748">
            <a:off x="6673110" y="-489836"/>
            <a:ext cx="3059119" cy="5809409"/>
          </a:xfrm>
          <a:custGeom>
            <a:avLst/>
            <a:gdLst/>
            <a:ahLst/>
            <a:cxnLst/>
            <a:rect l="l" t="t" r="r" b="b"/>
            <a:pathLst>
              <a:path w="3059119" h="5809409">
                <a:moveTo>
                  <a:pt x="0" y="0"/>
                </a:moveTo>
                <a:lnTo>
                  <a:pt x="3059119" y="812303"/>
                </a:lnTo>
                <a:lnTo>
                  <a:pt x="1732212" y="5809409"/>
                </a:lnTo>
                <a:lnTo>
                  <a:pt x="82090" y="5809409"/>
                </a:lnTo>
                <a:cubicBezTo>
                  <a:pt x="36753" y="5809409"/>
                  <a:pt x="0" y="5772656"/>
                  <a:pt x="0" y="5727319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4500000">
            <a:off x="5175504" y="2231136"/>
            <a:ext cx="4818888" cy="1435608"/>
          </a:xfrm>
        </p:spPr>
        <p:txBody>
          <a:bodyPr anchor="b"/>
          <a:lstStyle>
            <a:lvl1pPr algn="r">
              <a:defRPr sz="4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 rot="-900000">
            <a:off x="844848" y="997933"/>
            <a:ext cx="5343100" cy="3888220"/>
          </a:xfrm>
        </p:spPr>
        <p:txBody>
          <a:bodyPr anchor="b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 rot="-900000">
            <a:off x="3216573" y="5144589"/>
            <a:ext cx="3930375" cy="988131"/>
          </a:xfrm>
        </p:spPr>
        <p:txBody>
          <a:bodyPr>
            <a:normAutofit/>
          </a:bodyPr>
          <a:lstStyle>
            <a:lvl1pPr marL="0" indent="0" algn="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 rot="-900000">
            <a:off x="7754112" y="5888736"/>
            <a:ext cx="1243584" cy="365125"/>
          </a:xfrm>
        </p:spPr>
        <p:txBody>
          <a:bodyPr/>
          <a:lstStyle>
            <a:lvl1pPr algn="l">
              <a:defRPr/>
            </a:lvl1pPr>
          </a:lstStyle>
          <a:p>
            <a:fld id="{522321D6-CB2D-4C4E-8B9A-F57DDBD5DEF0}" type="datetime1">
              <a:rPr lang="en-US" smtClean="0"/>
              <a:pPr/>
              <a:t>8/29/2023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 rot="-900000">
            <a:off x="4263966" y="6099104"/>
            <a:ext cx="3063047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/>
              <a:t>© 2015 Cengage Learning Engineering. All Rights Reserved.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 rot="-900000">
            <a:off x="7690104" y="5641848"/>
            <a:ext cx="1243584" cy="365125"/>
          </a:xfrm>
        </p:spPr>
        <p:txBody>
          <a:bodyPr/>
          <a:lstStyle>
            <a:lvl1pPr algn="l">
              <a:defRPr/>
            </a:lvl1pPr>
          </a:lstStyle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1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9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2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13" Type="http://schemas.openxmlformats.org/officeDocument/2006/relationships/slideLayout" Target="../slideLayouts/slideLayout43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7.xml"/><Relationship Id="rId12" Type="http://schemas.openxmlformats.org/officeDocument/2006/relationships/slideLayout" Target="../slideLayouts/slideLayout42.xml"/><Relationship Id="rId17" Type="http://schemas.openxmlformats.org/officeDocument/2006/relationships/slideLayout" Target="../slideLayouts/slideLayout47.xml"/><Relationship Id="rId2" Type="http://schemas.openxmlformats.org/officeDocument/2006/relationships/slideLayout" Target="../slideLayouts/slideLayout32.xml"/><Relationship Id="rId16" Type="http://schemas.openxmlformats.org/officeDocument/2006/relationships/slideLayout" Target="../slideLayouts/slideLayout46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41.xml"/><Relationship Id="rId5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40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14" Type="http://schemas.openxmlformats.org/officeDocument/2006/relationships/slideLayout" Target="../slideLayouts/slideLayout44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4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49.xml"/><Relationship Id="rId1" Type="http://schemas.openxmlformats.org/officeDocument/2006/relationships/slideLayout" Target="../slideLayouts/slideLayout48.xml"/><Relationship Id="rId6" Type="http://schemas.openxmlformats.org/officeDocument/2006/relationships/slideLayout" Target="../slideLayouts/slideLayout53.xml"/><Relationship Id="rId11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2.xml"/><Relationship Id="rId10" Type="http://schemas.openxmlformats.org/officeDocument/2006/relationships/slideLayout" Target="../slideLayouts/slideLayout57.xml"/><Relationship Id="rId4" Type="http://schemas.openxmlformats.org/officeDocument/2006/relationships/slideLayout" Target="../slideLayouts/slideLayout51.xml"/><Relationship Id="rId9" Type="http://schemas.openxmlformats.org/officeDocument/2006/relationships/slideLayout" Target="../slideLayouts/slideLayout5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can1080Base.png"/>
          <p:cNvPicPr>
            <a:picLocks noChangeAspect="1"/>
          </p:cNvPicPr>
          <p:nvPr/>
        </p:nvPicPr>
        <p:blipFill>
          <a:blip r:embed="rId14" cstate="print">
            <a:lum bright="-38000"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 rot="-5400000">
            <a:off x="-673455" y="2807056"/>
            <a:ext cx="5320597" cy="18400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7600" y="990600"/>
            <a:ext cx="5027024" cy="47833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162800" y="6096001"/>
            <a:ext cx="152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ffectLst/>
              </a:defRPr>
            </a:lvl1pPr>
          </a:lstStyle>
          <a:p>
            <a:fld id="{1C052514-ADFB-4BBE-8A96-FFF10310639D}" type="datetime1">
              <a:rPr lang="en-US" smtClean="0"/>
              <a:pPr/>
              <a:t>8/29/2023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096001"/>
            <a:ext cx="3124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3047" y="53249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865" r:id="rId1"/>
    <p:sldLayoutId id="2147483866" r:id="rId2"/>
    <p:sldLayoutId id="2147483867" r:id="rId3"/>
    <p:sldLayoutId id="2147483868" r:id="rId4"/>
    <p:sldLayoutId id="2147483869" r:id="rId5"/>
    <p:sldLayoutId id="2147483870" r:id="rId6"/>
    <p:sldLayoutId id="2147483876" r:id="rId7"/>
    <p:sldLayoutId id="2147483871" r:id="rId8"/>
    <p:sldLayoutId id="2147483872" r:id="rId9"/>
    <p:sldLayoutId id="2147483873" r:id="rId10"/>
    <p:sldLayoutId id="2147483874" r:id="rId11"/>
    <p:sldLayoutId id="2147483875" r:id="rId12"/>
  </p:sldLayoutIdLst>
  <p:transition/>
  <p:hf hdr="0" dt="0"/>
  <p:txStyles>
    <p:titleStyle>
      <a:lvl1pPr algn="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65760" indent="-365760" algn="l" defTabSz="914400" rtl="0" eaLnBrk="1" latinLnBrk="0" hangingPunct="1">
        <a:spcBef>
          <a:spcPct val="20000"/>
        </a:spcBef>
        <a:spcAft>
          <a:spcPts val="600"/>
        </a:spcAft>
        <a:buSzPct val="160000"/>
        <a:buFont typeface="Wingdings" pitchFamily="2" charset="2"/>
        <a:buChar char=""/>
        <a:defRPr sz="28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1pPr>
      <a:lvl2pPr marL="731520" indent="-365760" algn="l" defTabSz="914400" rtl="0" eaLnBrk="1" latinLnBrk="0" hangingPunct="1">
        <a:spcBef>
          <a:spcPct val="20000"/>
        </a:spcBef>
        <a:spcAft>
          <a:spcPts val="600"/>
        </a:spcAft>
        <a:buSzPct val="160000"/>
        <a:buFont typeface="Wingdings" pitchFamily="2" charset="2"/>
        <a:buChar char=""/>
        <a:defRPr sz="24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2pPr>
      <a:lvl3pPr marL="1097280" indent="-320040" algn="l" defTabSz="914400" rtl="0" eaLnBrk="1" latinLnBrk="0" hangingPunct="1">
        <a:spcBef>
          <a:spcPct val="20000"/>
        </a:spcBef>
        <a:spcAft>
          <a:spcPts val="600"/>
        </a:spcAft>
        <a:buSzPct val="160000"/>
        <a:buFont typeface="Wingdings" pitchFamily="2" charset="2"/>
        <a:buChar char=""/>
        <a:defRPr sz="20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3pPr>
      <a:lvl4pPr marL="1371600" indent="-274320" algn="l" defTabSz="914400" rtl="0" eaLnBrk="1" latinLnBrk="0" hangingPunct="1">
        <a:spcBef>
          <a:spcPct val="20000"/>
        </a:spcBef>
        <a:spcAft>
          <a:spcPts val="600"/>
        </a:spcAft>
        <a:buSzPct val="160000"/>
        <a:buFont typeface="Wingdings" pitchFamily="2" charset="2"/>
        <a:buChar char=""/>
        <a:defRPr sz="18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4pPr>
      <a:lvl5pPr marL="1645920" indent="-274320" algn="l" defTabSz="914400" rtl="0" eaLnBrk="1" latinLnBrk="0" hangingPunct="1">
        <a:spcBef>
          <a:spcPct val="20000"/>
        </a:spcBef>
        <a:spcAft>
          <a:spcPts val="600"/>
        </a:spcAft>
        <a:buSzPct val="160000"/>
        <a:buFont typeface="Wingdings" pitchFamily="2" charset="2"/>
        <a:buChar char=""/>
        <a:defRPr sz="18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5pPr>
      <a:lvl6pPr marL="1920240" indent="-228600" algn="l" defTabSz="914400" rtl="0" eaLnBrk="1" latinLnBrk="0" hangingPunct="1">
        <a:spcBef>
          <a:spcPts val="24"/>
        </a:spcBef>
        <a:spcAft>
          <a:spcPts val="600"/>
        </a:spcAft>
        <a:buClrTx/>
        <a:buSzPct val="130000"/>
        <a:buFont typeface="Wingdings" pitchFamily="2" charset="2"/>
        <a:buChar char=""/>
        <a:defRPr sz="1600" kern="1200">
          <a:solidFill>
            <a:schemeClr val="tx1"/>
          </a:solidFill>
          <a:effectLst>
            <a:outerShdw blurRad="38100" dist="38100" dir="2700000" algn="ctr" rotWithShape="0">
              <a:srgbClr val="000000">
                <a:alpha val="43000"/>
              </a:srgbClr>
            </a:outerShdw>
          </a:effectLst>
          <a:latin typeface="+mn-lt"/>
          <a:ea typeface="+mn-ea"/>
          <a:cs typeface="+mn-cs"/>
        </a:defRPr>
      </a:lvl6pPr>
      <a:lvl7pPr marL="2194560" indent="-228600" algn="l" defTabSz="914400" rtl="0" eaLnBrk="1" latinLnBrk="0" hangingPunct="1">
        <a:spcBef>
          <a:spcPts val="24"/>
        </a:spcBef>
        <a:spcAft>
          <a:spcPts val="600"/>
        </a:spcAft>
        <a:buClrTx/>
        <a:buSzPct val="130000"/>
        <a:buFont typeface="Wingdings" pitchFamily="2" charset="2"/>
        <a:buChar char=""/>
        <a:defRPr sz="1600" kern="1200">
          <a:solidFill>
            <a:schemeClr val="tx1"/>
          </a:solidFill>
          <a:effectLst>
            <a:outerShdw blurRad="38100" dist="38100" dir="2700000" algn="ctr" rotWithShape="0">
              <a:srgbClr val="000000">
                <a:alpha val="43000"/>
              </a:srgbClr>
            </a:outerShdw>
          </a:effectLst>
          <a:latin typeface="+mn-lt"/>
          <a:ea typeface="+mn-ea"/>
          <a:cs typeface="+mn-cs"/>
        </a:defRPr>
      </a:lvl7pPr>
      <a:lvl8pPr marL="2468880" indent="-228600" algn="l" defTabSz="914400" rtl="0" eaLnBrk="1" latinLnBrk="0" hangingPunct="1">
        <a:spcBef>
          <a:spcPts val="24"/>
        </a:spcBef>
        <a:spcAft>
          <a:spcPts val="600"/>
        </a:spcAft>
        <a:buClrTx/>
        <a:buSzPct val="130000"/>
        <a:buFont typeface="Wingdings" pitchFamily="2" charset="2"/>
        <a:buChar char=""/>
        <a:defRPr sz="1600" kern="1200">
          <a:solidFill>
            <a:schemeClr val="tx1"/>
          </a:solidFill>
          <a:effectLst>
            <a:outerShdw blurRad="38100" dist="38100" dir="2700000" algn="ctr" rotWithShape="0">
              <a:srgbClr val="000000">
                <a:alpha val="43000"/>
              </a:srgbClr>
            </a:outerShdw>
          </a:effectLst>
          <a:latin typeface="+mn-lt"/>
          <a:ea typeface="+mn-ea"/>
          <a:cs typeface="+mn-cs"/>
        </a:defRPr>
      </a:lvl8pPr>
      <a:lvl9pPr marL="2743200" indent="-228600" algn="l" defTabSz="914400" rtl="0" eaLnBrk="1" latinLnBrk="0" hangingPunct="1">
        <a:spcBef>
          <a:spcPts val="24"/>
        </a:spcBef>
        <a:spcAft>
          <a:spcPts val="600"/>
        </a:spcAft>
        <a:buClrTx/>
        <a:buSzPct val="130000"/>
        <a:buFont typeface="Wingdings" pitchFamily="2" charset="2"/>
        <a:buChar char=""/>
        <a:defRPr sz="1600" kern="1200">
          <a:solidFill>
            <a:schemeClr val="tx1"/>
          </a:solidFill>
          <a:effectLst>
            <a:outerShdw blurRad="38100" dist="38100" dir="2700000" algn="ctr" rotWithShape="0">
              <a:srgbClr val="000000">
                <a:alpha val="43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347" y="609601"/>
            <a:ext cx="776532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346" y="2096064"/>
            <a:ext cx="776532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759052" y="5883276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052514-ADFB-4BBE-8A96-FFF10310639D}" type="datetime1">
              <a:rPr lang="en-US" smtClean="0"/>
              <a:pPr/>
              <a:t>8/29/2023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346" y="5883276"/>
            <a:ext cx="50046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85509" y="5883276"/>
            <a:ext cx="5651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50787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97" r:id="rId1"/>
    <p:sldLayoutId id="2147483898" r:id="rId2"/>
    <p:sldLayoutId id="2147483899" r:id="rId3"/>
    <p:sldLayoutId id="2147483900" r:id="rId4"/>
    <p:sldLayoutId id="2147483901" r:id="rId5"/>
    <p:sldLayoutId id="2147483902" r:id="rId6"/>
    <p:sldLayoutId id="2147483903" r:id="rId7"/>
    <p:sldLayoutId id="2147483904" r:id="rId8"/>
    <p:sldLayoutId id="2147483905" r:id="rId9"/>
    <p:sldLayoutId id="2147483906" r:id="rId10"/>
    <p:sldLayoutId id="2147483907" r:id="rId11"/>
    <p:sldLayoutId id="2147483908" r:id="rId12"/>
    <p:sldLayoutId id="2147483909" r:id="rId13"/>
    <p:sldLayoutId id="2147483910" r:id="rId14"/>
    <p:sldLayoutId id="2147483911" r:id="rId15"/>
    <p:sldLayoutId id="2147483912" r:id="rId16"/>
    <p:sldLayoutId id="2147483913" r:id="rId17"/>
    <p:sldLayoutId id="2147483914" r:id="rId18"/>
  </p:sldLayoutIdLst>
  <p:hf hd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8467" y="-8468"/>
            <a:ext cx="9169805" cy="6874935"/>
            <a:chOff x="-8467" y="-8468"/>
            <a:chExt cx="9169805" cy="6874935"/>
          </a:xfrm>
        </p:grpSpPr>
        <p:sp>
          <p:nvSpPr>
            <p:cNvPr id="7" name="Freeform 6"/>
            <p:cNvSpPr/>
            <p:nvPr/>
          </p:nvSpPr>
          <p:spPr>
            <a:xfrm>
              <a:off x="-8467" y="4013200"/>
              <a:ext cx="457200" cy="2853267"/>
            </a:xfrm>
            <a:custGeom>
              <a:avLst/>
              <a:gdLst/>
              <a:ahLst/>
              <a:cxnLst/>
              <a:rect l="l" t="t" r="r" b="b"/>
              <a:pathLst>
                <a:path w="457200" h="2853267">
                  <a:moveTo>
                    <a:pt x="0" y="0"/>
                  </a:moveTo>
                  <a:lnTo>
                    <a:pt x="457200" y="2853267"/>
                  </a:lnTo>
                  <a:lnTo>
                    <a:pt x="0" y="2844800"/>
                  </a:lnTo>
                  <a:cubicBezTo>
                    <a:pt x="2822" y="1905000"/>
                    <a:pt x="5645" y="965200"/>
                    <a:pt x="0" y="0"/>
                  </a:cubicBez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8" name="Straight Connector 7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Freeform 9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12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13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Freeform 14"/>
            <p:cNvSpPr/>
            <p:nvPr/>
          </p:nvSpPr>
          <p:spPr>
            <a:xfrm>
              <a:off x="8077231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15"/>
            <p:cNvSpPr/>
            <p:nvPr/>
          </p:nvSpPr>
          <p:spPr>
            <a:xfrm>
              <a:off x="8060297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590"/>
            <a:ext cx="6347714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05258" y="6041363"/>
            <a:ext cx="6841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052514-ADFB-4BBE-8A96-FFF10310639D}" type="datetime1">
              <a:rPr lang="en-US" smtClean="0"/>
              <a:pPr/>
              <a:t>8/29/2023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599" y="6041363"/>
            <a:ext cx="46229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44676" y="6041363"/>
            <a:ext cx="5126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5131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9" r:id="rId1"/>
    <p:sldLayoutId id="2147483930" r:id="rId2"/>
    <p:sldLayoutId id="2147483931" r:id="rId3"/>
    <p:sldLayoutId id="2147483932" r:id="rId4"/>
    <p:sldLayoutId id="2147483933" r:id="rId5"/>
    <p:sldLayoutId id="2147483934" r:id="rId6"/>
    <p:sldLayoutId id="2147483935" r:id="rId7"/>
    <p:sldLayoutId id="2147483936" r:id="rId8"/>
    <p:sldLayoutId id="2147483937" r:id="rId9"/>
    <p:sldLayoutId id="2147483938" r:id="rId10"/>
    <p:sldLayoutId id="2147483939" r:id="rId11"/>
    <p:sldLayoutId id="2147483940" r:id="rId12"/>
    <p:sldLayoutId id="2147483941" r:id="rId13"/>
    <p:sldLayoutId id="2147483942" r:id="rId14"/>
    <p:sldLayoutId id="2147483943" r:id="rId15"/>
    <p:sldLayoutId id="2147483944" r:id="rId16"/>
    <p:sldLayoutId id="2147483945" r:id="rId17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914400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5"/>
            <a:ext cx="9144001" cy="65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1C052514-ADFB-4BBE-8A96-FFF10310639D}" type="datetime1">
              <a:rPr lang="en-US" smtClean="0"/>
              <a:pPr/>
              <a:t>8/29/2023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737845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94401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7" r:id="rId1"/>
    <p:sldLayoutId id="2147483948" r:id="rId2"/>
    <p:sldLayoutId id="2147483949" r:id="rId3"/>
    <p:sldLayoutId id="2147483950" r:id="rId4"/>
    <p:sldLayoutId id="2147483951" r:id="rId5"/>
    <p:sldLayoutId id="2147483952" r:id="rId6"/>
    <p:sldLayoutId id="2147483953" r:id="rId7"/>
    <p:sldLayoutId id="2147483954" r:id="rId8"/>
    <p:sldLayoutId id="2147483955" r:id="rId9"/>
    <p:sldLayoutId id="2147483956" r:id="rId10"/>
    <p:sldLayoutId id="2147483957" r:id="rId11"/>
  </p:sldLayoutIdLst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.bin"/><Relationship Id="rId3" Type="http://schemas.openxmlformats.org/officeDocument/2006/relationships/image" Target="../media/image24.png"/><Relationship Id="rId7" Type="http://schemas.openxmlformats.org/officeDocument/2006/relationships/image" Target="../media/image22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6.bin"/><Relationship Id="rId5" Type="http://schemas.openxmlformats.org/officeDocument/2006/relationships/image" Target="../media/image21.wmf"/><Relationship Id="rId4" Type="http://schemas.openxmlformats.org/officeDocument/2006/relationships/oleObject" Target="../embeddings/oleObject5.bin"/><Relationship Id="rId9" Type="http://schemas.openxmlformats.org/officeDocument/2006/relationships/image" Target="../media/image23.w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29.w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3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36.w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gif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0.png"/><Relationship Id="rId7" Type="http://schemas.openxmlformats.org/officeDocument/2006/relationships/image" Target="../media/image63.gi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62.gif"/><Relationship Id="rId5" Type="http://schemas.openxmlformats.org/officeDocument/2006/relationships/image" Target="../media/image61.wmf"/><Relationship Id="rId4" Type="http://schemas.openxmlformats.org/officeDocument/2006/relationships/oleObject" Target="../embeddings/oleObject10.bin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0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0.png"/><Relationship Id="rId1" Type="http://schemas.openxmlformats.org/officeDocument/2006/relationships/slideLayout" Target="../slideLayouts/slideLayout4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0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gi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wmf"/><Relationship Id="rId3" Type="http://schemas.openxmlformats.org/officeDocument/2006/relationships/oleObject" Target="../embeddings/oleObject2.bin"/><Relationship Id="rId7" Type="http://schemas.openxmlformats.org/officeDocument/2006/relationships/oleObject" Target="../embeddings/oleObject4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9.wmf"/><Relationship Id="rId5" Type="http://schemas.openxmlformats.org/officeDocument/2006/relationships/oleObject" Target="../embeddings/oleObject3.bin"/><Relationship Id="rId10" Type="http://schemas.openxmlformats.org/officeDocument/2006/relationships/image" Target="../media/image20.png"/><Relationship Id="rId4" Type="http://schemas.openxmlformats.org/officeDocument/2006/relationships/image" Target="../media/image18.wmf"/><Relationship Id="rId9" Type="http://schemas.openxmlformats.org/officeDocument/2006/relationships/customXml" Target="../ink/ink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0726967">
            <a:off x="3367115" y="1123451"/>
            <a:ext cx="2924446" cy="1657796"/>
          </a:xfrm>
        </p:spPr>
        <p:txBody>
          <a:bodyPr>
            <a:normAutofit/>
          </a:bodyPr>
          <a:lstStyle/>
          <a:p>
            <a:r>
              <a:rPr lang="en-US" sz="5700" dirty="0"/>
              <a:t>Chapter 2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-900000">
            <a:off x="3915189" y="2816049"/>
            <a:ext cx="2900830" cy="2472804"/>
          </a:xfrm>
        </p:spPr>
        <p:txBody>
          <a:bodyPr>
            <a:normAutofit/>
          </a:bodyPr>
          <a:lstStyle/>
          <a:p>
            <a:r>
              <a:rPr lang="en-US" dirty="0"/>
              <a:t>The image, its representations and properties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1</a:t>
            </a:fld>
            <a:endParaRPr lang="en-US"/>
          </a:p>
        </p:txBody>
      </p:sp>
      <p:pic>
        <p:nvPicPr>
          <p:cNvPr id="6" name="Picture 2" descr="H:\T DOCS\PPT JPEGS\9781133593607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433033"/>
            <a:ext cx="3001818" cy="3510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Processing, Analysis, and Machine Vision,  4</a:t>
            </a:r>
            <a:r>
              <a:rPr lang="en-US" sz="1200" baseline="30000" dirty="0"/>
              <a:t>th</a:t>
            </a:r>
            <a:r>
              <a:rPr lang="en-US" sz="1200" dirty="0"/>
              <a:t> Edition		                 </a:t>
            </a:r>
            <a:r>
              <a:rPr lang="en-US" sz="1200" dirty="0" err="1"/>
              <a:t>Sonka</a:t>
            </a:r>
            <a:r>
              <a:rPr lang="en-US" sz="1200" dirty="0"/>
              <a:t>, </a:t>
            </a:r>
            <a:r>
              <a:rPr lang="en-US" sz="1200" dirty="0" err="1"/>
              <a:t>Hlavac</a:t>
            </a:r>
            <a:r>
              <a:rPr lang="en-US" sz="1200" dirty="0"/>
              <a:t> &amp; Boyle</a:t>
            </a:r>
          </a:p>
        </p:txBody>
      </p:sp>
      <p:pic>
        <p:nvPicPr>
          <p:cNvPr id="8" name="Picture 10" descr="CL_Logo_RGB_JPG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6291263"/>
            <a:ext cx="1295400" cy="566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565116256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FFC000"/>
                </a:solidFill>
              </a:rPr>
              <a:t>Euclidean distance </a:t>
            </a:r>
            <a:r>
              <a:rPr lang="en-US" altLang="zh-TW" sz="2000" dirty="0"/>
              <a:t>(</a:t>
            </a:r>
            <a:r>
              <a:rPr lang="zh-TW" altLang="zh-TW" sz="2000" dirty="0">
                <a:effectLst/>
                <a:latin typeface="Arial Unicode MS"/>
                <a:ea typeface="inherit"/>
              </a:rPr>
              <a:t>歐氏距離</a:t>
            </a:r>
            <a:r>
              <a:rPr lang="en-US" altLang="zh-TW" sz="2000" dirty="0">
                <a:effectLst/>
              </a:rPr>
              <a:t>)</a:t>
            </a:r>
            <a:endParaRPr lang="en-US" altLang="zh-TW" sz="2000" dirty="0"/>
          </a:p>
          <a:p>
            <a:endParaRPr lang="en-US" altLang="zh-TW" dirty="0"/>
          </a:p>
          <a:p>
            <a:r>
              <a:rPr lang="en-US" altLang="zh-TW" dirty="0">
                <a:solidFill>
                  <a:srgbClr val="FFC000"/>
                </a:solidFill>
              </a:rPr>
              <a:t>City block distance </a:t>
            </a:r>
            <a:r>
              <a:rPr lang="en-US" altLang="zh-TW" sz="2000" dirty="0"/>
              <a:t>(</a:t>
            </a:r>
            <a:r>
              <a:rPr lang="zh-TW" altLang="zh-TW" sz="2000" dirty="0"/>
              <a:t>城市街區距離</a:t>
            </a:r>
            <a:r>
              <a:rPr lang="en-US" altLang="zh-TW" sz="2000" dirty="0"/>
              <a:t>)</a:t>
            </a:r>
          </a:p>
          <a:p>
            <a:endParaRPr lang="en-US" altLang="zh-TW" dirty="0"/>
          </a:p>
          <a:p>
            <a:r>
              <a:rPr lang="en-US" altLang="zh-TW" dirty="0">
                <a:solidFill>
                  <a:srgbClr val="FFC000"/>
                </a:solidFill>
              </a:rPr>
              <a:t>Chessboard distance</a:t>
            </a:r>
            <a:r>
              <a:rPr lang="zh-TW" altLang="en-US" dirty="0">
                <a:solidFill>
                  <a:srgbClr val="FFC000"/>
                </a:solidFill>
              </a:rPr>
              <a:t> </a:t>
            </a:r>
            <a:r>
              <a:rPr lang="en-US" altLang="zh-TW" sz="2000" dirty="0"/>
              <a:t>(</a:t>
            </a:r>
            <a:r>
              <a:rPr lang="zh-TW" altLang="zh-TW" sz="2000" dirty="0"/>
              <a:t>棋盤距離</a:t>
            </a:r>
            <a:r>
              <a:rPr lang="en-US" altLang="zh-TW" sz="2000" dirty="0"/>
              <a:t>)</a:t>
            </a:r>
          </a:p>
          <a:p>
            <a:endParaRPr lang="en-US" altLang="zh-TW" dirty="0"/>
          </a:p>
          <a:p>
            <a:pPr lvl="1"/>
            <a:endParaRPr lang="en-US" altLang="zh-TW" sz="1050" dirty="0"/>
          </a:p>
          <a:p>
            <a:endParaRPr lang="en-US" altLang="zh-TW" dirty="0"/>
          </a:p>
          <a:p>
            <a:pPr lvl="2"/>
            <a:endParaRPr lang="zh-TW" altLang="en-US" dirty="0"/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Matric and topological properties of digital images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Processing, Analysis, and Machine Vision,  4</a:t>
            </a:r>
            <a:r>
              <a:rPr lang="en-US" sz="1200" baseline="30000" dirty="0"/>
              <a:t>th</a:t>
            </a:r>
            <a:r>
              <a:rPr lang="en-US" sz="1200" dirty="0"/>
              <a:t> Edition		                 </a:t>
            </a:r>
            <a:r>
              <a:rPr lang="en-US" sz="1200" dirty="0" err="1"/>
              <a:t>Sonka</a:t>
            </a:r>
            <a:r>
              <a:rPr lang="en-US" sz="1200" dirty="0"/>
              <a:t>, </a:t>
            </a:r>
            <a:r>
              <a:rPr lang="en-US" sz="1200" dirty="0" err="1"/>
              <a:t>Hlavac</a:t>
            </a:r>
            <a:r>
              <a:rPr lang="en-US" sz="1200" dirty="0"/>
              <a:t> &amp; Boyle</a:t>
            </a:r>
          </a:p>
        </p:txBody>
      </p:sp>
      <p:pic>
        <p:nvPicPr>
          <p:cNvPr id="13" name="Picture 2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4500" y="3657600"/>
            <a:ext cx="3124200" cy="207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7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11823950"/>
              </p:ext>
            </p:extLst>
          </p:nvPr>
        </p:nvGraphicFramePr>
        <p:xfrm>
          <a:off x="1066800" y="2020699"/>
          <a:ext cx="4038600" cy="596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07" name="Equation" r:id="rId4" imgW="1866600" imgH="279360" progId="Equation.DSMT4">
                  <p:embed/>
                </p:oleObj>
              </mc:Choice>
              <mc:Fallback>
                <p:oleObj name="Equation" r:id="rId4" imgW="1866600" imgH="279360" progId="Equation.DSMT4">
                  <p:embed/>
                  <p:pic>
                    <p:nvPicPr>
                      <p:cNvPr id="17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2020699"/>
                        <a:ext cx="4038600" cy="596900"/>
                      </a:xfrm>
                      <a:prstGeom prst="rect">
                        <a:avLst/>
                      </a:prstGeom>
                      <a:solidFill>
                        <a:schemeClr val="tx1">
                          <a:alpha val="85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83662560"/>
              </p:ext>
            </p:extLst>
          </p:nvPr>
        </p:nvGraphicFramePr>
        <p:xfrm>
          <a:off x="1066800" y="3052980"/>
          <a:ext cx="3484563" cy="503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08" name="Equation" r:id="rId6" imgW="1587240" imgH="228600" progId="Equation.DSMT4">
                  <p:embed/>
                </p:oleObj>
              </mc:Choice>
              <mc:Fallback>
                <p:oleObj name="Equation" r:id="rId6" imgW="1587240" imgH="228600" progId="Equation.DSMT4">
                  <p:embed/>
                  <p:pic>
                    <p:nvPicPr>
                      <p:cNvPr id="18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3052980"/>
                        <a:ext cx="3484563" cy="503238"/>
                      </a:xfrm>
                      <a:prstGeom prst="rect">
                        <a:avLst/>
                      </a:prstGeom>
                      <a:solidFill>
                        <a:schemeClr val="tx1">
                          <a:alpha val="85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57426480"/>
              </p:ext>
            </p:extLst>
          </p:nvPr>
        </p:nvGraphicFramePr>
        <p:xfrm>
          <a:off x="1073658" y="4129755"/>
          <a:ext cx="4019550" cy="477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09" name="Equation" r:id="rId8" imgW="1930320" imgH="228600" progId="Equation.DSMT4">
                  <p:embed/>
                </p:oleObj>
              </mc:Choice>
              <mc:Fallback>
                <p:oleObj name="Equation" r:id="rId8" imgW="1930320" imgH="228600" progId="Equation.DSMT4">
                  <p:embed/>
                  <p:pic>
                    <p:nvPicPr>
                      <p:cNvPr id="19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3658" y="4129755"/>
                        <a:ext cx="4019550" cy="477838"/>
                      </a:xfrm>
                      <a:prstGeom prst="rect">
                        <a:avLst/>
                      </a:prstGeom>
                      <a:solidFill>
                        <a:schemeClr val="tx1">
                          <a:alpha val="85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69742472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FFFF00"/>
                </a:solidFill>
              </a:rPr>
              <a:t>Regions</a:t>
            </a:r>
            <a:r>
              <a:rPr lang="zh-TW" altLang="en-US" dirty="0">
                <a:solidFill>
                  <a:srgbClr val="FFFF00"/>
                </a:solidFill>
              </a:rPr>
              <a:t> </a:t>
            </a:r>
            <a:r>
              <a:rPr lang="en-US" altLang="zh-TW" dirty="0">
                <a:solidFill>
                  <a:srgbClr val="FFFF00"/>
                </a:solidFill>
              </a:rPr>
              <a:t>(</a:t>
            </a:r>
            <a:r>
              <a:rPr lang="zh-TW" altLang="en-US" sz="2000" dirty="0">
                <a:solidFill>
                  <a:srgbClr val="FFFF00"/>
                </a:solidFill>
              </a:rPr>
              <a:t>區域</a:t>
            </a:r>
            <a:r>
              <a:rPr lang="en-US" altLang="zh-TW" dirty="0">
                <a:solidFill>
                  <a:srgbClr val="FFFF00"/>
                </a:solidFill>
              </a:rPr>
              <a:t>)</a:t>
            </a:r>
          </a:p>
          <a:p>
            <a:pPr lvl="1"/>
            <a:r>
              <a:rPr lang="en-US" altLang="zh-TW" dirty="0"/>
              <a:t>A </a:t>
            </a:r>
            <a:r>
              <a:rPr lang="en-US" altLang="zh-TW" dirty="0">
                <a:solidFill>
                  <a:srgbClr val="FFC000"/>
                </a:solidFill>
              </a:rPr>
              <a:t>region</a:t>
            </a:r>
            <a:r>
              <a:rPr lang="en-US" altLang="zh-TW" dirty="0"/>
              <a:t> is a connected set.</a:t>
            </a:r>
          </a:p>
          <a:p>
            <a:pPr lvl="1"/>
            <a:r>
              <a:rPr lang="en-US" altLang="zh-TW" dirty="0"/>
              <a:t>A region is a set of pixels in which there is a </a:t>
            </a:r>
            <a:r>
              <a:rPr lang="en-US" altLang="zh-TW" dirty="0">
                <a:solidFill>
                  <a:srgbClr val="FFC000"/>
                </a:solidFill>
              </a:rPr>
              <a:t>path</a:t>
            </a:r>
            <a:r>
              <a:rPr lang="en-US" altLang="zh-TW" dirty="0"/>
              <a:t> between any pair of its pixels, all of those pixels also belong to the set.</a:t>
            </a:r>
          </a:p>
          <a:p>
            <a:pPr lvl="1"/>
            <a:r>
              <a:rPr lang="en-US" altLang="zh-TW" dirty="0"/>
              <a:t>4-neighbors vs. 8-neighbors</a:t>
            </a:r>
          </a:p>
          <a:p>
            <a:pPr lvl="1"/>
            <a:endParaRPr lang="en-US" altLang="zh-TW" dirty="0"/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Matric and topological properties of digital images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Processing, Analysis, and Machine Vision,  4</a:t>
            </a:r>
            <a:r>
              <a:rPr lang="en-US" sz="1200" baseline="30000" dirty="0"/>
              <a:t>th</a:t>
            </a:r>
            <a:r>
              <a:rPr lang="en-US" sz="1200" dirty="0"/>
              <a:t> Edition		                 </a:t>
            </a:r>
            <a:r>
              <a:rPr lang="en-US" sz="1200" dirty="0" err="1"/>
              <a:t>Sonka</a:t>
            </a:r>
            <a:r>
              <a:rPr lang="en-US" sz="1200" dirty="0"/>
              <a:t>, </a:t>
            </a:r>
            <a:r>
              <a:rPr lang="en-US" sz="1200" dirty="0" err="1"/>
              <a:t>Hlavac</a:t>
            </a:r>
            <a:r>
              <a:rPr lang="en-US" sz="1200" dirty="0"/>
              <a:t> &amp; Boyle</a:t>
            </a:r>
          </a:p>
        </p:txBody>
      </p:sp>
      <p:pic>
        <p:nvPicPr>
          <p:cNvPr id="8" name="Picture 1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3733800"/>
            <a:ext cx="826368" cy="833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3680055"/>
            <a:ext cx="841603" cy="8570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8" name="Picture 2" descr="http://1.bp.blogspot.com/-avNzosw-YEo/T5qndMXHUzI/AAAAAAAAAMQ/BBHwkJXnSkY/s1600/13.jpg">
            <a:extLst>
              <a:ext uri="{FF2B5EF4-FFF2-40B4-BE49-F238E27FC236}">
                <a16:creationId xmlns:a16="http://schemas.microsoft.com/office/drawing/2014/main" id="{1CB163B7-B8AA-433D-9EBA-9984587252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3283098"/>
            <a:ext cx="3361685" cy="3030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0FC24D3E-0744-4DFB-8AF5-7E446EAD54C0}"/>
              </a:ext>
            </a:extLst>
          </p:cNvPr>
          <p:cNvSpPr/>
          <p:nvPr/>
        </p:nvSpPr>
        <p:spPr>
          <a:xfrm>
            <a:off x="1381255" y="5840774"/>
            <a:ext cx="361528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100" dirty="0"/>
              <a:t>http://ippr-practical.blogspot.com/2012/04/region-segmentation.html</a:t>
            </a:r>
          </a:p>
        </p:txBody>
      </p:sp>
    </p:spTree>
    <p:extLst>
      <p:ext uri="{BB962C8B-B14F-4D97-AF65-F5344CB8AC3E}">
        <p14:creationId xmlns:p14="http://schemas.microsoft.com/office/powerpoint/2010/main" val="815525895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FFFF00"/>
                </a:solidFill>
              </a:rPr>
              <a:t>Contiguous</a:t>
            </a:r>
            <a:r>
              <a:rPr lang="en-US" altLang="zh-TW" dirty="0"/>
              <a:t> </a:t>
            </a:r>
            <a:r>
              <a:rPr lang="en-US" altLang="zh-TW" sz="1600" dirty="0"/>
              <a:t>(</a:t>
            </a:r>
            <a:r>
              <a:rPr lang="zh-TW" altLang="en-US" sz="1600" dirty="0"/>
              <a:t>接觸的</a:t>
            </a:r>
            <a:r>
              <a:rPr lang="en-US" altLang="zh-TW" sz="1600" dirty="0"/>
              <a:t>;</a:t>
            </a:r>
            <a:r>
              <a:rPr lang="zh-TW" altLang="en-US" sz="1600" dirty="0"/>
              <a:t>連續的</a:t>
            </a:r>
            <a:r>
              <a:rPr lang="en-US" altLang="zh-TW" sz="1600" dirty="0"/>
              <a:t>)</a:t>
            </a:r>
          </a:p>
          <a:p>
            <a:pPr lvl="1"/>
            <a:r>
              <a:rPr lang="en-US" altLang="zh-TW" dirty="0"/>
              <a:t>If there is a path between two pixels in the set of pixels in the image, these pixels are called </a:t>
            </a:r>
            <a:r>
              <a:rPr lang="en-US" altLang="zh-TW" dirty="0">
                <a:solidFill>
                  <a:srgbClr val="FFC000"/>
                </a:solidFill>
              </a:rPr>
              <a:t>contiguous</a:t>
            </a:r>
            <a:r>
              <a:rPr lang="en-US" altLang="zh-TW" dirty="0"/>
              <a:t>.</a:t>
            </a:r>
          </a:p>
          <a:p>
            <a:pPr lvl="1"/>
            <a:r>
              <a:rPr lang="en-US" altLang="zh-TW" dirty="0"/>
              <a:t>The relation ‘to be contiguous’ is </a:t>
            </a:r>
            <a:r>
              <a:rPr lang="en-US" altLang="zh-TW" dirty="0">
                <a:solidFill>
                  <a:srgbClr val="FFC000"/>
                </a:solidFill>
              </a:rPr>
              <a:t>reflexive </a:t>
            </a:r>
            <a:r>
              <a:rPr lang="en-US" altLang="zh-TW" sz="1800" dirty="0">
                <a:solidFill>
                  <a:srgbClr val="FFC000"/>
                </a:solidFill>
              </a:rPr>
              <a:t>(</a:t>
            </a:r>
            <a:r>
              <a:rPr lang="zh-TW" altLang="en-US" sz="1800" dirty="0">
                <a:solidFill>
                  <a:srgbClr val="FFC000"/>
                </a:solidFill>
              </a:rPr>
              <a:t>反身</a:t>
            </a:r>
            <a:r>
              <a:rPr lang="en-US" altLang="zh-TW" sz="1800" dirty="0">
                <a:solidFill>
                  <a:srgbClr val="FFC000"/>
                </a:solidFill>
              </a:rPr>
              <a:t>)</a:t>
            </a:r>
            <a:r>
              <a:rPr lang="en-US" altLang="zh-TW" dirty="0"/>
              <a:t>, </a:t>
            </a:r>
            <a:r>
              <a:rPr lang="en-US" altLang="zh-TW" dirty="0">
                <a:solidFill>
                  <a:srgbClr val="FFC000"/>
                </a:solidFill>
              </a:rPr>
              <a:t>symmetric </a:t>
            </a:r>
            <a:r>
              <a:rPr lang="en-US" altLang="zh-TW" sz="1800" dirty="0">
                <a:solidFill>
                  <a:srgbClr val="FFC000"/>
                </a:solidFill>
              </a:rPr>
              <a:t>(</a:t>
            </a:r>
            <a:r>
              <a:rPr lang="zh-TW" altLang="en-US" sz="1800" dirty="0">
                <a:solidFill>
                  <a:srgbClr val="FFC000"/>
                </a:solidFill>
              </a:rPr>
              <a:t>對稱</a:t>
            </a:r>
            <a:r>
              <a:rPr lang="en-US" altLang="zh-TW" sz="1800" dirty="0">
                <a:solidFill>
                  <a:srgbClr val="FFC000"/>
                </a:solidFill>
              </a:rPr>
              <a:t>)</a:t>
            </a:r>
            <a:r>
              <a:rPr lang="en-US" altLang="zh-TW" sz="1800" dirty="0"/>
              <a:t>, </a:t>
            </a:r>
            <a:r>
              <a:rPr lang="en-US" altLang="zh-TW" dirty="0"/>
              <a:t>and </a:t>
            </a:r>
            <a:r>
              <a:rPr lang="en-US" altLang="zh-TW" dirty="0">
                <a:solidFill>
                  <a:srgbClr val="FFC000"/>
                </a:solidFill>
              </a:rPr>
              <a:t>transitive </a:t>
            </a:r>
            <a:r>
              <a:rPr lang="en-US" altLang="zh-TW" sz="1800" dirty="0">
                <a:solidFill>
                  <a:srgbClr val="FFC000"/>
                </a:solidFill>
              </a:rPr>
              <a:t>(</a:t>
            </a:r>
            <a:r>
              <a:rPr lang="zh-TW" altLang="en-US" sz="1800" dirty="0">
                <a:solidFill>
                  <a:srgbClr val="FFC000"/>
                </a:solidFill>
              </a:rPr>
              <a:t>遞移</a:t>
            </a:r>
            <a:r>
              <a:rPr lang="en-US" altLang="zh-TW" sz="1800" dirty="0">
                <a:solidFill>
                  <a:srgbClr val="FFC000"/>
                </a:solidFill>
              </a:rPr>
              <a:t>)</a:t>
            </a:r>
            <a:r>
              <a:rPr lang="en-US" altLang="zh-TW" dirty="0"/>
              <a:t>.</a:t>
            </a:r>
          </a:p>
          <a:p>
            <a:pPr lvl="1"/>
            <a:r>
              <a:rPr lang="en-US" altLang="zh-TW" dirty="0"/>
              <a:t>‘To be contiguous’ can be used to decompose an image into individual regions.</a:t>
            </a:r>
          </a:p>
          <a:p>
            <a:pPr lvl="1"/>
            <a:r>
              <a:rPr lang="en-US" altLang="zh-TW" dirty="0"/>
              <a:t>For example, the character is decomposed into 3 regions.</a:t>
            </a:r>
          </a:p>
          <a:p>
            <a:pPr lvl="1"/>
            <a:endParaRPr lang="en-US" altLang="zh-TW" dirty="0"/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Matric and topological properties of digital images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Processing, Analysis, and Machine Vision,  4</a:t>
            </a:r>
            <a:r>
              <a:rPr lang="en-US" sz="1200" baseline="30000" dirty="0"/>
              <a:t>th</a:t>
            </a:r>
            <a:r>
              <a:rPr lang="en-US" sz="1200" dirty="0"/>
              <a:t> Edition		                 </a:t>
            </a:r>
            <a:r>
              <a:rPr lang="en-US" sz="1200" dirty="0" err="1"/>
              <a:t>Sonka</a:t>
            </a:r>
            <a:r>
              <a:rPr lang="en-US" sz="1200" dirty="0"/>
              <a:t>, </a:t>
            </a:r>
            <a:r>
              <a:rPr lang="en-US" sz="1200" dirty="0" err="1"/>
              <a:t>Hlavac</a:t>
            </a:r>
            <a:r>
              <a:rPr lang="en-US" sz="1200" dirty="0"/>
              <a:t> &amp; Boyle</a:t>
            </a: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0400" y="4800600"/>
            <a:ext cx="3175000" cy="1229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950158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TW" dirty="0">
                <a:solidFill>
                  <a:srgbClr val="FFFF00"/>
                </a:solidFill>
              </a:rPr>
              <a:t>Multiple Contiguous</a:t>
            </a:r>
            <a:endParaRPr lang="en-US" altLang="zh-TW" sz="1600" dirty="0">
              <a:solidFill>
                <a:srgbClr val="FFFF00"/>
              </a:solidFill>
            </a:endParaRPr>
          </a:p>
          <a:p>
            <a:pPr lvl="1"/>
            <a:r>
              <a:rPr lang="en-US" altLang="zh-TW" dirty="0"/>
              <a:t>Let </a:t>
            </a:r>
            <a:r>
              <a:rPr lang="en-US" altLang="zh-TW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altLang="zh-TW" i="1" dirty="0"/>
              <a:t> </a:t>
            </a:r>
            <a:r>
              <a:rPr lang="en-US" altLang="zh-TW" dirty="0"/>
              <a:t>be the union of all regions </a:t>
            </a:r>
            <a:r>
              <a:rPr lang="en-US" altLang="zh-TW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altLang="zh-TW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TW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dirty="0"/>
              <a:t>(these regions </a:t>
            </a:r>
            <a:r>
              <a:rPr lang="en-US" altLang="zh-TW" dirty="0">
                <a:solidFill>
                  <a:srgbClr val="00FF00"/>
                </a:solidFill>
              </a:rPr>
              <a:t>do not </a:t>
            </a:r>
            <a:r>
              <a:rPr lang="en-US" altLang="zh-TW" dirty="0"/>
              <a:t>touch the image bounds),  and</a:t>
            </a:r>
          </a:p>
          <a:p>
            <a:pPr marL="365125" lvl="1" indent="0">
              <a:buNone/>
            </a:pPr>
            <a:r>
              <a:rPr lang="en-US" altLang="zh-TW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R</a:t>
            </a:r>
            <a:r>
              <a:rPr lang="en-US" altLang="zh-TW" i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TW" dirty="0"/>
              <a:t> be the set complement of </a:t>
            </a:r>
            <a:r>
              <a:rPr lang="en-US" altLang="zh-TW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altLang="zh-TW" dirty="0"/>
              <a:t> with respect to the image.</a:t>
            </a:r>
          </a:p>
          <a:p>
            <a:pPr lvl="1"/>
            <a:r>
              <a:rPr lang="en-US" altLang="zh-TW" dirty="0"/>
              <a:t>The subset of </a:t>
            </a:r>
            <a:r>
              <a:rPr lang="en-US" altLang="zh-TW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altLang="zh-TW" i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TW" dirty="0"/>
              <a:t> which is contiguous with the image bound is called the </a:t>
            </a:r>
            <a:r>
              <a:rPr lang="en-US" altLang="zh-TW" dirty="0">
                <a:solidFill>
                  <a:srgbClr val="FFC000"/>
                </a:solidFill>
              </a:rPr>
              <a:t>background</a:t>
            </a:r>
            <a:r>
              <a:rPr lang="en-US" altLang="zh-TW" dirty="0"/>
              <a:t>, and the remainder of the complement </a:t>
            </a:r>
            <a:r>
              <a:rPr lang="en-US" altLang="zh-TW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altLang="zh-TW" i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TW" dirty="0"/>
              <a:t> is called </a:t>
            </a:r>
            <a:r>
              <a:rPr lang="en-US" altLang="zh-TW" dirty="0">
                <a:solidFill>
                  <a:srgbClr val="FFC000"/>
                </a:solidFill>
              </a:rPr>
              <a:t>holes</a:t>
            </a:r>
            <a:r>
              <a:rPr lang="en-US" altLang="zh-TW" dirty="0"/>
              <a:t>.</a:t>
            </a:r>
          </a:p>
          <a:p>
            <a:pPr lvl="1"/>
            <a:r>
              <a:rPr lang="en-US" altLang="zh-TW" dirty="0"/>
              <a:t>A region is called </a:t>
            </a:r>
            <a:r>
              <a:rPr lang="en-US" altLang="zh-TW" dirty="0">
                <a:solidFill>
                  <a:srgbClr val="FFC000"/>
                </a:solidFill>
              </a:rPr>
              <a:t>simple contiguous </a:t>
            </a:r>
            <a:br>
              <a:rPr lang="en-US" altLang="zh-TW" dirty="0">
                <a:solidFill>
                  <a:srgbClr val="FFC000"/>
                </a:solidFill>
              </a:rPr>
            </a:br>
            <a:r>
              <a:rPr lang="en-US" altLang="zh-TW" dirty="0"/>
              <a:t>if it has no holes.</a:t>
            </a:r>
          </a:p>
          <a:p>
            <a:pPr lvl="1"/>
            <a:r>
              <a:rPr lang="en-US" altLang="zh-TW" dirty="0"/>
              <a:t>The complement of a simply contiguous </a:t>
            </a:r>
            <a:br>
              <a:rPr lang="en-US" altLang="zh-TW" dirty="0"/>
            </a:br>
            <a:r>
              <a:rPr lang="en-US" altLang="zh-TW" dirty="0"/>
              <a:t>region is contiguous.</a:t>
            </a:r>
          </a:p>
          <a:p>
            <a:pPr lvl="1"/>
            <a:r>
              <a:rPr lang="en-US" altLang="zh-TW" dirty="0"/>
              <a:t>A region with holes is called </a:t>
            </a:r>
            <a:r>
              <a:rPr lang="en-US" altLang="zh-TW" dirty="0">
                <a:solidFill>
                  <a:srgbClr val="FFC000"/>
                </a:solidFill>
              </a:rPr>
              <a:t>multiple contiguous</a:t>
            </a:r>
            <a:r>
              <a:rPr lang="en-US" altLang="zh-TW" dirty="0"/>
              <a:t>.</a:t>
            </a:r>
            <a:endParaRPr lang="zh-TW" altLang="en-US" dirty="0"/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Matric and topological properties of digital images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Processing, Analysis, and Machine Vision,  4</a:t>
            </a:r>
            <a:r>
              <a:rPr lang="en-US" sz="1200" baseline="30000" dirty="0"/>
              <a:t>th</a:t>
            </a:r>
            <a:r>
              <a:rPr lang="en-US" sz="1200" dirty="0"/>
              <a:t> Edition		                 </a:t>
            </a:r>
            <a:r>
              <a:rPr lang="en-US" sz="1200" dirty="0" err="1"/>
              <a:t>Sonka</a:t>
            </a:r>
            <a:r>
              <a:rPr lang="en-US" sz="1200" dirty="0"/>
              <a:t>, </a:t>
            </a:r>
            <a:r>
              <a:rPr lang="en-US" sz="1200" dirty="0" err="1"/>
              <a:t>Hlavac</a:t>
            </a:r>
            <a:r>
              <a:rPr lang="en-US" sz="1200" dirty="0"/>
              <a:t> &amp; Boyle</a:t>
            </a:r>
          </a:p>
        </p:txBody>
      </p:sp>
      <p:graphicFrame>
        <p:nvGraphicFramePr>
          <p:cNvPr id="7" name="物件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94658069"/>
              </p:ext>
            </p:extLst>
          </p:nvPr>
        </p:nvGraphicFramePr>
        <p:xfrm>
          <a:off x="7010400" y="3962400"/>
          <a:ext cx="1743075" cy="1733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75" name="PhotoImpact" r:id="rId3" imgW="1742760" imgH="1733400" progId="PI3.Image">
                  <p:embed/>
                </p:oleObj>
              </mc:Choice>
              <mc:Fallback>
                <p:oleObj name="PhotoImpact" r:id="rId3" imgW="1742760" imgH="1733400" progId="PI3.Image">
                  <p:embed/>
                  <p:pic>
                    <p:nvPicPr>
                      <p:cNvPr id="7" name="物件 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010400" y="3962400"/>
                        <a:ext cx="1743075" cy="1733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68606835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000" dirty="0"/>
              <a:t>The figure (a) shows two digital line segments with 45</a:t>
            </a:r>
            <a:r>
              <a:rPr lang="en-US" altLang="zh-TW" sz="2000" baseline="30000" dirty="0"/>
              <a:t>o</a:t>
            </a:r>
            <a:r>
              <a:rPr lang="en-US" altLang="zh-TW" sz="2000" dirty="0"/>
              <a:t> slope.</a:t>
            </a:r>
          </a:p>
          <a:p>
            <a:pPr lvl="1"/>
            <a:r>
              <a:rPr lang="en-US" altLang="zh-TW" sz="1800" dirty="0"/>
              <a:t>If </a:t>
            </a:r>
            <a:r>
              <a:rPr lang="en-US" altLang="zh-TW" sz="1800" dirty="0">
                <a:solidFill>
                  <a:srgbClr val="00FF00"/>
                </a:solidFill>
              </a:rPr>
              <a:t>4-connectivity</a:t>
            </a:r>
            <a:r>
              <a:rPr lang="en-US" altLang="zh-TW" sz="1800" dirty="0"/>
              <a:t> is used, the line are </a:t>
            </a:r>
            <a:r>
              <a:rPr lang="en-US" altLang="zh-TW" sz="1800" dirty="0">
                <a:solidFill>
                  <a:srgbClr val="00FF00"/>
                </a:solidFill>
              </a:rPr>
              <a:t>not contiguous </a:t>
            </a:r>
            <a:r>
              <a:rPr lang="en-US" altLang="zh-TW" sz="1800" dirty="0"/>
              <a:t>at each of their points.</a:t>
            </a:r>
          </a:p>
          <a:p>
            <a:pPr lvl="2"/>
            <a:r>
              <a:rPr lang="en-US" altLang="zh-TW" sz="1800" dirty="0"/>
              <a:t>Two perpendicular lines </a:t>
            </a:r>
            <a:r>
              <a:rPr lang="en-US" altLang="zh-TW" sz="1800" dirty="0">
                <a:solidFill>
                  <a:srgbClr val="FFC000"/>
                </a:solidFill>
              </a:rPr>
              <a:t>do intersect </a:t>
            </a:r>
            <a:r>
              <a:rPr lang="en-US" altLang="zh-TW" sz="1800" dirty="0"/>
              <a:t>in one case (upper right intersection) and </a:t>
            </a:r>
            <a:r>
              <a:rPr lang="en-US" altLang="zh-TW" sz="1800" dirty="0">
                <a:solidFill>
                  <a:srgbClr val="FFC000"/>
                </a:solidFill>
              </a:rPr>
              <a:t>do not intersect </a:t>
            </a:r>
            <a:r>
              <a:rPr lang="en-US" altLang="zh-TW" sz="1800" dirty="0"/>
              <a:t>in another case (lower left).</a:t>
            </a:r>
          </a:p>
          <a:p>
            <a:pPr lvl="1"/>
            <a:r>
              <a:rPr lang="en-US" altLang="zh-TW" sz="1800" dirty="0"/>
              <a:t>One possible solution: to treat objects using 4-neighborhoods and background using 8-neighborhoods</a:t>
            </a:r>
          </a:p>
          <a:p>
            <a:pPr lvl="1"/>
            <a:endParaRPr lang="zh-TW" altLang="en-US" sz="1800" dirty="0"/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Matric and topological properties of digital images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Processing, Analysis, and Machine Vision,  4</a:t>
            </a:r>
            <a:r>
              <a:rPr lang="en-US" sz="1200" baseline="30000" dirty="0"/>
              <a:t>th</a:t>
            </a:r>
            <a:r>
              <a:rPr lang="en-US" sz="1200" dirty="0"/>
              <a:t> Edition		                 </a:t>
            </a:r>
            <a:r>
              <a:rPr lang="en-US" sz="1200" dirty="0" err="1"/>
              <a:t>Sonka</a:t>
            </a:r>
            <a:r>
              <a:rPr lang="en-US" sz="1200" dirty="0"/>
              <a:t>, </a:t>
            </a:r>
            <a:r>
              <a:rPr lang="en-US" sz="1200" dirty="0" err="1"/>
              <a:t>Hlavac</a:t>
            </a:r>
            <a:r>
              <a:rPr lang="en-US" sz="1200" dirty="0"/>
              <a:t> &amp; Boyle</a:t>
            </a: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3830403"/>
            <a:ext cx="4076700" cy="2235200"/>
          </a:xfrm>
          <a:prstGeom prst="rect">
            <a:avLst/>
          </a:prstGeom>
        </p:spPr>
      </p:pic>
      <p:pic>
        <p:nvPicPr>
          <p:cNvPr id="9" name="Picture 1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5698" y="5062248"/>
            <a:ext cx="826368" cy="833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5698" y="3814893"/>
            <a:ext cx="841603" cy="8570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36CC9CA5-1326-45F3-B1E5-6FE605184691}"/>
              </a:ext>
            </a:extLst>
          </p:cNvPr>
          <p:cNvSpPr/>
          <p:nvPr/>
        </p:nvSpPr>
        <p:spPr>
          <a:xfrm>
            <a:off x="1633063" y="4638988"/>
            <a:ext cx="1486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00FF00"/>
                </a:solidFill>
              </a:rPr>
              <a:t>4-</a:t>
            </a:r>
            <a:r>
              <a:rPr lang="en-US" altLang="zh-TW" dirty="0"/>
              <a:t>neighbors</a:t>
            </a:r>
            <a:endParaRPr lang="zh-TW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40DCB3A1-3847-44A1-A472-42999645B4CB}"/>
              </a:ext>
            </a:extLst>
          </p:cNvPr>
          <p:cNvSpPr/>
          <p:nvPr/>
        </p:nvSpPr>
        <p:spPr>
          <a:xfrm>
            <a:off x="1671944" y="5913853"/>
            <a:ext cx="1486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00FF00"/>
                </a:solidFill>
              </a:rPr>
              <a:t>8-</a:t>
            </a:r>
            <a:r>
              <a:rPr lang="en-US" altLang="zh-TW" dirty="0"/>
              <a:t>neighbors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15525895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>
          <a:xfrm>
            <a:off x="381000" y="1524000"/>
            <a:ext cx="8534400" cy="4612806"/>
          </a:xfrm>
        </p:spPr>
        <p:txBody>
          <a:bodyPr/>
          <a:lstStyle/>
          <a:p>
            <a:r>
              <a:rPr lang="en-US" altLang="zh-TW" dirty="0">
                <a:solidFill>
                  <a:srgbClr val="FFFF00"/>
                </a:solidFill>
              </a:rPr>
              <a:t>Chamfer</a:t>
            </a:r>
            <a:r>
              <a:rPr lang="en-US" altLang="zh-TW" sz="1800" dirty="0">
                <a:solidFill>
                  <a:srgbClr val="FFFF00"/>
                </a:solidFill>
              </a:rPr>
              <a:t>(</a:t>
            </a:r>
            <a:r>
              <a:rPr lang="zh-TW" altLang="en-US" sz="1800" dirty="0">
                <a:effectLst/>
              </a:rPr>
              <a:t>導角</a:t>
            </a:r>
            <a:r>
              <a:rPr lang="en-US" altLang="zh-TW" sz="1800" dirty="0">
                <a:effectLst/>
              </a:rPr>
              <a:t>;</a:t>
            </a:r>
            <a:r>
              <a:rPr lang="zh-TW" altLang="en-US" sz="1800" dirty="0">
                <a:effectLst/>
              </a:rPr>
              <a:t>倒角</a:t>
            </a:r>
            <a:r>
              <a:rPr lang="en-US" altLang="zh-TW" sz="1800" dirty="0">
                <a:effectLst/>
              </a:rPr>
              <a:t>)</a:t>
            </a:r>
            <a:r>
              <a:rPr lang="en-US" altLang="zh-TW" sz="1800" dirty="0">
                <a:solidFill>
                  <a:srgbClr val="FFFF00"/>
                </a:solidFill>
              </a:rPr>
              <a:t> </a:t>
            </a:r>
            <a:r>
              <a:rPr lang="en-US" altLang="zh-TW" dirty="0">
                <a:solidFill>
                  <a:srgbClr val="FFFF00"/>
                </a:solidFill>
              </a:rPr>
              <a:t>distance</a:t>
            </a:r>
          </a:p>
          <a:p>
            <a:pPr lvl="1"/>
            <a:r>
              <a:rPr lang="en-US" altLang="zh-TW" dirty="0"/>
              <a:t>A simple application of the concept of distance</a:t>
            </a:r>
          </a:p>
          <a:p>
            <a:pPr lvl="1"/>
            <a:r>
              <a:rPr lang="en-US" altLang="zh-TW" dirty="0"/>
              <a:t>For example, consider a binary image,</a:t>
            </a:r>
            <a:endParaRPr lang="zh-TW" altLang="en-US" dirty="0"/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Matric and topological properties of digital images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Processing, Analysis, and Machine Vision,  4</a:t>
            </a:r>
            <a:r>
              <a:rPr lang="en-US" sz="1200" baseline="30000" dirty="0"/>
              <a:t>th</a:t>
            </a:r>
            <a:r>
              <a:rPr lang="en-US" sz="1200" dirty="0"/>
              <a:t> Edition		                 </a:t>
            </a:r>
            <a:r>
              <a:rPr lang="en-US" sz="1200" dirty="0" err="1"/>
              <a:t>Sonka</a:t>
            </a:r>
            <a:r>
              <a:rPr lang="en-US" sz="1200" dirty="0"/>
              <a:t>, </a:t>
            </a:r>
            <a:r>
              <a:rPr lang="en-US" sz="1200" dirty="0" err="1"/>
              <a:t>Hlavac</a:t>
            </a:r>
            <a:r>
              <a:rPr lang="en-US" sz="1200" dirty="0"/>
              <a:t> &amp; Boyle</a:t>
            </a:r>
          </a:p>
        </p:txBody>
      </p:sp>
      <p:pic>
        <p:nvPicPr>
          <p:cNvPr id="17410" name="Picture 2" descr="C:\Documents and Settings\altit\Desktop\Sonka 4e Jpegs\93607_ch02\Figure 2.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148" y="3124199"/>
            <a:ext cx="2768600" cy="2575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C:\Documents and Settings\altit\Desktop\Sonka 4e Jpegs\93607_ch02\Figure 2.9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2508" y="3124200"/>
            <a:ext cx="2984320" cy="2575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8588" y="3206976"/>
            <a:ext cx="2694348" cy="24097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15525895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16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內容版面配置區 8"/>
              <p:cNvSpPr>
                <a:spLocks noGrp="1"/>
              </p:cNvSpPr>
              <p:nvPr>
                <p:ph idx="1"/>
              </p:nvPr>
            </p:nvSpPr>
            <p:spPr>
              <a:xfrm>
                <a:off x="381000" y="1542699"/>
                <a:ext cx="8534400" cy="5153073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altLang="zh-TW" sz="2000" dirty="0">
                    <a:solidFill>
                      <a:srgbClr val="FFC000"/>
                    </a:solidFill>
                  </a:rPr>
                  <a:t>Step 1</a:t>
                </a:r>
                <a:r>
                  <a:rPr lang="en-US" altLang="zh-TW" sz="2000" dirty="0"/>
                  <a:t>: Choose a distance </a:t>
                </a:r>
                <a:r>
                  <a:rPr lang="en-US" altLang="zh-TW" sz="2000" i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</a:t>
                </a:r>
                <a:r>
                  <a:rPr lang="en-US" altLang="zh-TW" sz="2000" i="1" baseline="-25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max</a:t>
                </a:r>
                <a:r>
                  <a:rPr lang="en-US" altLang="zh-TW" sz="2000" dirty="0"/>
                  <a:t> and initialize an image </a:t>
                </a:r>
                <a:r>
                  <a:rPr lang="en-US" altLang="zh-TW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F. </a:t>
                </a:r>
              </a:p>
              <a:p>
                <a:pPr marL="630238" lvl="1" indent="-265113">
                  <a:buNone/>
                </a:pPr>
                <a:r>
                  <a:rPr lang="en-US" altLang="zh-TW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F</a:t>
                </a:r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the pixels corresponding to the subset to be chamfered to 0, and all others to </a:t>
                </a:r>
                <a:r>
                  <a:rPr lang="en-US" altLang="zh-TW" i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</a:t>
                </a:r>
                <a:r>
                  <a:rPr lang="en-US" altLang="zh-TW" i="1" baseline="-25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max</a:t>
                </a:r>
                <a:r>
                  <a:rPr lang="en-US" altLang="zh-TW" dirty="0"/>
                  <a:t>.</a:t>
                </a:r>
              </a:p>
              <a:p>
                <a:pPr marL="0" lvl="1" indent="0">
                  <a:buNone/>
                </a:pPr>
                <a:r>
                  <a:rPr lang="en-US" altLang="zh-TW" dirty="0">
                    <a:solidFill>
                      <a:srgbClr val="FFC000"/>
                    </a:solidFill>
                  </a:rPr>
                  <a:t>Step 2</a:t>
                </a:r>
                <a:r>
                  <a:rPr lang="en-US" altLang="zh-TW" dirty="0"/>
                  <a:t>: Pass through image pixels from top to bottom and left to right.</a:t>
                </a:r>
              </a:p>
              <a:p>
                <a:pPr marL="0" lvl="1" indent="0">
                  <a:buNone/>
                </a:pPr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For a given pixel, consider neighbors above and to the left and set</a:t>
                </a:r>
              </a:p>
              <a:p>
                <a:pPr marL="804863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1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altLang="zh-TW" b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b="1">
                          <a:latin typeface="Cambria Math" panose="02040503050406030204" pitchFamily="18" charset="0"/>
                        </a:rPr>
                        <m:t>𝐩</m:t>
                      </m:r>
                      <m:r>
                        <a:rPr lang="en-US" altLang="zh-TW" b="1">
                          <a:latin typeface="Cambria Math" panose="02040503050406030204" pitchFamily="18" charset="0"/>
                        </a:rPr>
                        <m:t>)=</m:t>
                      </m:r>
                      <m:func>
                        <m:funcPr>
                          <m:ctrlPr>
                            <a:rPr lang="en-US" altLang="zh-TW" b="1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b="1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b="1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zh-TW" b="1">
                                  <a:latin typeface="Cambria Math" panose="02040503050406030204" pitchFamily="18" charset="0"/>
                                </a:rPr>
                                <m:t>𝐪</m:t>
                              </m:r>
                              <m:r>
                                <a:rPr lang="en-US" altLang="zh-TW" b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altLang="zh-TW" b="1">
                                  <a:latin typeface="Cambria Math" panose="02040503050406030204" pitchFamily="18" charset="0"/>
                                </a:rPr>
                                <m:t>𝐴𝐿</m:t>
                              </m:r>
                            </m:lim>
                          </m:limLow>
                        </m:fName>
                        <m:e>
                          <m:r>
                            <a:rPr lang="en-US" altLang="zh-TW" b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TW" b="1">
                              <a:latin typeface="Cambria Math" panose="02040503050406030204" pitchFamily="18" charset="0"/>
                            </a:rPr>
                            <m:t>𝐹</m:t>
                          </m:r>
                          <m:d>
                            <m:dPr>
                              <m:ctrlPr>
                                <a:rPr lang="en-US" altLang="zh-TW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b="1">
                                  <a:latin typeface="Cambria Math" panose="02040503050406030204" pitchFamily="18" charset="0"/>
                                </a:rPr>
                                <m:t>𝐩</m:t>
                              </m:r>
                            </m:e>
                          </m:d>
                          <m:r>
                            <a:rPr lang="en-US" altLang="zh-TW" b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b="1">
                              <a:latin typeface="Cambria Math" panose="02040503050406030204" pitchFamily="18" charset="0"/>
                            </a:rPr>
                            <m:t>𝐷</m:t>
                          </m:r>
                          <m:d>
                            <m:dPr>
                              <m:ctrlPr>
                                <a:rPr lang="en-US" altLang="zh-TW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b="1">
                                  <a:latin typeface="Cambria Math" panose="02040503050406030204" pitchFamily="18" charset="0"/>
                                </a:rPr>
                                <m:t>𝐩</m:t>
                              </m:r>
                              <m:r>
                                <a:rPr lang="en-US" altLang="zh-TW" b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b="1">
                                  <a:latin typeface="Cambria Math" panose="02040503050406030204" pitchFamily="18" charset="0"/>
                                </a:rPr>
                                <m:t>𝐪</m:t>
                              </m:r>
                            </m:e>
                          </m:d>
                          <m:r>
                            <a:rPr lang="en-US" altLang="zh-TW" b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TW" b="1">
                              <a:latin typeface="Cambria Math" panose="02040503050406030204" pitchFamily="18" charset="0"/>
                            </a:rPr>
                            <m:t>𝐹</m:t>
                          </m:r>
                          <m:d>
                            <m:dPr>
                              <m:ctrlPr>
                                <a:rPr lang="en-US" altLang="zh-TW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b="1">
                                  <a:latin typeface="Cambria Math" panose="02040503050406030204" pitchFamily="18" charset="0"/>
                                </a:rPr>
                                <m:t>𝐪</m:t>
                              </m:r>
                            </m:e>
                          </m:d>
                          <m:r>
                            <a:rPr lang="en-US" altLang="zh-TW" b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altLang="zh-TW" b="1" dirty="0">
                  <a:latin typeface="Cambria Math" panose="02040503050406030204" pitchFamily="18" charset="0"/>
                </a:endParaRPr>
              </a:p>
              <a:p>
                <a:pPr marL="0" lvl="1" indent="0">
                  <a:buNone/>
                </a:pPr>
                <a:r>
                  <a:rPr lang="en-US" altLang="zh-TW" dirty="0">
                    <a:solidFill>
                      <a:srgbClr val="FFC000"/>
                    </a:solidFill>
                  </a:rPr>
                  <a:t>Step 3</a:t>
                </a:r>
                <a:r>
                  <a:rPr lang="en-US" altLang="zh-TW" dirty="0"/>
                  <a:t>: Pass through image pixels from bottom to top and right to left.</a:t>
                </a:r>
              </a:p>
              <a:p>
                <a:pPr marL="0" lvl="1" indent="0">
                  <a:buNone/>
                </a:pPr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For a given pixel, consider neighbors bottom and to the right and set</a:t>
                </a:r>
              </a:p>
              <a:p>
                <a:pPr marL="804863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1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altLang="zh-TW" b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b="1">
                          <a:latin typeface="Cambria Math" panose="02040503050406030204" pitchFamily="18" charset="0"/>
                        </a:rPr>
                        <m:t>𝐩</m:t>
                      </m:r>
                      <m:r>
                        <a:rPr lang="en-US" altLang="zh-TW" b="1">
                          <a:latin typeface="Cambria Math" panose="02040503050406030204" pitchFamily="18" charset="0"/>
                        </a:rPr>
                        <m:t>)=</m:t>
                      </m:r>
                      <m:func>
                        <m:funcPr>
                          <m:ctrlPr>
                            <a:rPr lang="en-US" altLang="zh-TW" b="1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b="1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b="1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zh-TW" b="1">
                                  <a:latin typeface="Cambria Math" panose="02040503050406030204" pitchFamily="18" charset="0"/>
                                </a:rPr>
                                <m:t>𝐪</m:t>
                              </m:r>
                              <m:r>
                                <a:rPr lang="en-US" altLang="zh-TW" b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𝐵𝑅</m:t>
                              </m:r>
                            </m:lim>
                          </m:limLow>
                        </m:fName>
                        <m:e>
                          <m:r>
                            <a:rPr lang="en-US" altLang="zh-TW" b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TW" b="1">
                              <a:latin typeface="Cambria Math" panose="02040503050406030204" pitchFamily="18" charset="0"/>
                            </a:rPr>
                            <m:t>𝐹</m:t>
                          </m:r>
                          <m:d>
                            <m:dPr>
                              <m:ctrlPr>
                                <a:rPr lang="en-US" altLang="zh-TW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b="1">
                                  <a:latin typeface="Cambria Math" panose="02040503050406030204" pitchFamily="18" charset="0"/>
                                </a:rPr>
                                <m:t>𝐩</m:t>
                              </m:r>
                            </m:e>
                          </m:d>
                          <m:r>
                            <a:rPr lang="en-US" altLang="zh-TW" b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b="1">
                              <a:latin typeface="Cambria Math" panose="02040503050406030204" pitchFamily="18" charset="0"/>
                            </a:rPr>
                            <m:t>𝐷</m:t>
                          </m:r>
                          <m:d>
                            <m:dPr>
                              <m:ctrlPr>
                                <a:rPr lang="en-US" altLang="zh-TW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b="1">
                                  <a:latin typeface="Cambria Math" panose="02040503050406030204" pitchFamily="18" charset="0"/>
                                </a:rPr>
                                <m:t>𝐩</m:t>
                              </m:r>
                              <m:r>
                                <a:rPr lang="en-US" altLang="zh-TW" b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b="1">
                                  <a:latin typeface="Cambria Math" panose="02040503050406030204" pitchFamily="18" charset="0"/>
                                </a:rPr>
                                <m:t>𝐪</m:t>
                              </m:r>
                            </m:e>
                          </m:d>
                          <m:r>
                            <a:rPr lang="en-US" altLang="zh-TW" b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TW" b="1">
                              <a:latin typeface="Cambria Math" panose="02040503050406030204" pitchFamily="18" charset="0"/>
                            </a:rPr>
                            <m:t>𝐹</m:t>
                          </m:r>
                          <m:d>
                            <m:dPr>
                              <m:ctrlPr>
                                <a:rPr lang="en-US" altLang="zh-TW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b="1">
                                  <a:latin typeface="Cambria Math" panose="02040503050406030204" pitchFamily="18" charset="0"/>
                                </a:rPr>
                                <m:t>𝐪</m:t>
                              </m:r>
                            </m:e>
                          </m:d>
                          <m:r>
                            <a:rPr lang="en-US" altLang="zh-TW" b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altLang="zh-TW" b="1" dirty="0">
                  <a:latin typeface="Cambria Math" panose="02040503050406030204" pitchFamily="18" charset="0"/>
                </a:endParaRPr>
              </a:p>
              <a:p>
                <a:pPr marL="0" lvl="1" indent="0">
                  <a:buNone/>
                </a:pPr>
                <a:r>
                  <a:rPr lang="en-US" altLang="zh-TW" dirty="0">
                    <a:solidFill>
                      <a:srgbClr val="FFC000"/>
                    </a:solidFill>
                  </a:rPr>
                  <a:t>Step 4</a:t>
                </a:r>
                <a:r>
                  <a:rPr lang="en-US" altLang="zh-TW" dirty="0"/>
                  <a:t>: If any pixels remain still set at </a:t>
                </a:r>
                <a:r>
                  <a:rPr lang="en-US" altLang="zh-TW" i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</a:t>
                </a:r>
                <a:r>
                  <a:rPr lang="en-US" altLang="zh-TW" i="1" baseline="-25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max</a:t>
                </a:r>
                <a:r>
                  <a:rPr lang="en-US" altLang="zh-TW" dirty="0"/>
                  <a:t> , go to Step 2.</a:t>
                </a:r>
              </a:p>
              <a:p>
                <a:pPr marL="0" lvl="1" indent="0">
                  <a:buNone/>
                </a:pPr>
                <a:r>
                  <a:rPr lang="en-US" altLang="zh-TW" dirty="0">
                    <a:solidFill>
                      <a:srgbClr val="FFC000"/>
                    </a:solidFill>
                  </a:rPr>
                  <a:t>Step 5</a:t>
                </a:r>
                <a:r>
                  <a:rPr lang="en-US" altLang="zh-TW" dirty="0"/>
                  <a:t>: The array </a:t>
                </a:r>
                <a:r>
                  <a:rPr lang="en-US" altLang="zh-TW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</a:t>
                </a:r>
                <a:r>
                  <a:rPr lang="en-US" altLang="zh-TW" dirty="0"/>
                  <a:t> now holds a chamfer of the chosen </a:t>
                </a:r>
                <a:br>
                  <a:rPr lang="en-US" altLang="zh-TW" dirty="0"/>
                </a:br>
                <a:r>
                  <a:rPr lang="en-US" altLang="zh-TW" dirty="0"/>
                  <a:t>             subset(s).</a:t>
                </a:r>
              </a:p>
              <a:p>
                <a:pPr marL="0" lvl="1" indent="0">
                  <a:buNone/>
                </a:pPr>
                <a:endParaRPr lang="zh-TW" altLang="en-US" b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內容版面配置區 8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1000" y="1542699"/>
                <a:ext cx="8534400" cy="5153073"/>
              </a:xfrm>
              <a:blipFill>
                <a:blip r:embed="rId2"/>
                <a:stretch>
                  <a:fillRect l="-929" t="-71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標題 4"/>
          <p:cNvSpPr>
            <a:spLocks noGrp="1"/>
          </p:cNvSpPr>
          <p:nvPr>
            <p:ph type="title"/>
          </p:nvPr>
        </p:nvSpPr>
        <p:spPr>
          <a:xfrm>
            <a:off x="381000" y="503597"/>
            <a:ext cx="8534400" cy="881837"/>
          </a:xfrm>
        </p:spPr>
        <p:txBody>
          <a:bodyPr>
            <a:normAutofit/>
          </a:bodyPr>
          <a:lstStyle/>
          <a:p>
            <a:r>
              <a:rPr lang="en-US" altLang="zh-TW" sz="2400" dirty="0"/>
              <a:t>Algorithm 2.1: Distance transformation</a:t>
            </a:r>
            <a:endParaRPr lang="zh-TW" alt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Processing, Analysis, and Machine Vision,  4</a:t>
            </a:r>
            <a:r>
              <a:rPr lang="en-US" sz="1200" baseline="30000" dirty="0"/>
              <a:t>th</a:t>
            </a:r>
            <a:r>
              <a:rPr lang="en-US" sz="1200" dirty="0"/>
              <a:t> Edition		                 </a:t>
            </a:r>
            <a:r>
              <a:rPr lang="en-US" sz="1200" dirty="0" err="1"/>
              <a:t>Sonka</a:t>
            </a:r>
            <a:r>
              <a:rPr lang="en-US" sz="1200" dirty="0"/>
              <a:t>, </a:t>
            </a:r>
            <a:r>
              <a:rPr lang="en-US" sz="1200" dirty="0" err="1"/>
              <a:t>Hlavac</a:t>
            </a:r>
            <a:r>
              <a:rPr lang="en-US" sz="1200" dirty="0"/>
              <a:t> &amp; Boyle</a:t>
            </a:r>
          </a:p>
        </p:txBody>
      </p:sp>
      <p:pic>
        <p:nvPicPr>
          <p:cNvPr id="8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7204" y="4971217"/>
            <a:ext cx="1868196" cy="1200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5525895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尾版面配置區 1">
            <a:extLst>
              <a:ext uri="{FF2B5EF4-FFF2-40B4-BE49-F238E27FC236}">
                <a16:creationId xmlns:a16="http://schemas.microsoft.com/office/drawing/2014/main" id="{490F415E-7D71-47FE-B3FC-27FAF98F0E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411415A8-57BB-4A64-AE2D-D2838205C4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17</a:t>
            </a:fld>
            <a:endParaRPr lang="en-US"/>
          </a:p>
        </p:txBody>
      </p:sp>
      <p:graphicFrame>
        <p:nvGraphicFramePr>
          <p:cNvPr id="12" name="表格 11">
            <a:extLst>
              <a:ext uri="{FF2B5EF4-FFF2-40B4-BE49-F238E27FC236}">
                <a16:creationId xmlns:a16="http://schemas.microsoft.com/office/drawing/2014/main" id="{897E85B9-0FEE-401E-8266-04978AE069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9832968"/>
              </p:ext>
            </p:extLst>
          </p:nvPr>
        </p:nvGraphicFramePr>
        <p:xfrm>
          <a:off x="4572000" y="914400"/>
          <a:ext cx="3200400" cy="1600200"/>
        </p:xfrm>
        <a:graphic>
          <a:graphicData uri="http://schemas.openxmlformats.org/drawingml/2006/table">
            <a:tbl>
              <a:tblPr firstRow="1" firstCol="1" bandRow="1"/>
              <a:tblGrid>
                <a:gridCol w="400566">
                  <a:extLst>
                    <a:ext uri="{9D8B030D-6E8A-4147-A177-3AD203B41FA5}">
                      <a16:colId xmlns:a16="http://schemas.microsoft.com/office/drawing/2014/main" val="2447733536"/>
                    </a:ext>
                  </a:extLst>
                </a:gridCol>
                <a:gridCol w="399878">
                  <a:extLst>
                    <a:ext uri="{9D8B030D-6E8A-4147-A177-3AD203B41FA5}">
                      <a16:colId xmlns:a16="http://schemas.microsoft.com/office/drawing/2014/main" val="171322762"/>
                    </a:ext>
                  </a:extLst>
                </a:gridCol>
                <a:gridCol w="400566">
                  <a:extLst>
                    <a:ext uri="{9D8B030D-6E8A-4147-A177-3AD203B41FA5}">
                      <a16:colId xmlns:a16="http://schemas.microsoft.com/office/drawing/2014/main" val="1211456767"/>
                    </a:ext>
                  </a:extLst>
                </a:gridCol>
                <a:gridCol w="399878">
                  <a:extLst>
                    <a:ext uri="{9D8B030D-6E8A-4147-A177-3AD203B41FA5}">
                      <a16:colId xmlns:a16="http://schemas.microsoft.com/office/drawing/2014/main" val="2013536766"/>
                    </a:ext>
                  </a:extLst>
                </a:gridCol>
                <a:gridCol w="399878">
                  <a:extLst>
                    <a:ext uri="{9D8B030D-6E8A-4147-A177-3AD203B41FA5}">
                      <a16:colId xmlns:a16="http://schemas.microsoft.com/office/drawing/2014/main" val="3136090674"/>
                    </a:ext>
                  </a:extLst>
                </a:gridCol>
                <a:gridCol w="361434">
                  <a:extLst>
                    <a:ext uri="{9D8B030D-6E8A-4147-A177-3AD203B41FA5}">
                      <a16:colId xmlns:a16="http://schemas.microsoft.com/office/drawing/2014/main" val="3279997620"/>
                    </a:ext>
                  </a:extLst>
                </a:gridCol>
                <a:gridCol w="438322">
                  <a:extLst>
                    <a:ext uri="{9D8B030D-6E8A-4147-A177-3AD203B41FA5}">
                      <a16:colId xmlns:a16="http://schemas.microsoft.com/office/drawing/2014/main" val="890946260"/>
                    </a:ext>
                  </a:extLst>
                </a:gridCol>
                <a:gridCol w="399878">
                  <a:extLst>
                    <a:ext uri="{9D8B030D-6E8A-4147-A177-3AD203B41FA5}">
                      <a16:colId xmlns:a16="http://schemas.microsoft.com/office/drawing/2014/main" val="1047736369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255</a:t>
                      </a:r>
                      <a:endParaRPr lang="zh-TW" sz="11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255</a:t>
                      </a:r>
                      <a:endParaRPr lang="zh-TW" sz="11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255</a:t>
                      </a:r>
                      <a:endParaRPr lang="zh-TW" sz="11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255</a:t>
                      </a:r>
                      <a:endParaRPr lang="zh-TW" sz="11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255</a:t>
                      </a:r>
                      <a:endParaRPr lang="zh-TW" sz="11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255</a:t>
                      </a:r>
                      <a:endParaRPr lang="zh-TW" sz="11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255</a:t>
                      </a:r>
                      <a:endParaRPr lang="zh-TW" sz="11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255</a:t>
                      </a:r>
                      <a:endParaRPr lang="zh-TW" sz="11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78435006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255</a:t>
                      </a:r>
                      <a:endParaRPr lang="zh-TW" sz="11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255</a:t>
                      </a:r>
                      <a:endParaRPr lang="zh-TW" sz="11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255</a:t>
                      </a:r>
                      <a:endParaRPr lang="zh-TW" sz="11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0</a:t>
                      </a:r>
                      <a:endParaRPr lang="zh-TW" sz="11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255</a:t>
                      </a:r>
                      <a:endParaRPr lang="zh-TW" sz="11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255</a:t>
                      </a:r>
                      <a:endParaRPr lang="zh-TW" sz="11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255</a:t>
                      </a:r>
                      <a:endParaRPr lang="zh-TW" sz="11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255</a:t>
                      </a:r>
                      <a:endParaRPr lang="zh-TW" sz="11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82703997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255</a:t>
                      </a:r>
                      <a:endParaRPr lang="zh-TW" sz="11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255</a:t>
                      </a:r>
                      <a:endParaRPr lang="zh-TW" sz="11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255</a:t>
                      </a:r>
                      <a:endParaRPr lang="zh-TW" sz="11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altLang="zh-TW" sz="1100" kern="100" dirty="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0</a:t>
                      </a:r>
                      <a:endParaRPr lang="zh-TW" sz="11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255</a:t>
                      </a:r>
                      <a:endParaRPr lang="zh-TW" sz="11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255</a:t>
                      </a:r>
                      <a:endParaRPr lang="zh-TW" sz="11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255</a:t>
                      </a:r>
                      <a:endParaRPr lang="zh-TW" sz="11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255</a:t>
                      </a:r>
                      <a:endParaRPr lang="zh-TW" sz="11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3342943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255</a:t>
                      </a:r>
                      <a:endParaRPr lang="zh-TW" sz="11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255</a:t>
                      </a:r>
                      <a:endParaRPr lang="zh-TW" sz="11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255</a:t>
                      </a:r>
                      <a:endParaRPr lang="zh-TW" sz="11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altLang="zh-TW" sz="1100" kern="100" dirty="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0</a:t>
                      </a:r>
                      <a:endParaRPr lang="zh-TW" sz="11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255</a:t>
                      </a:r>
                      <a:endParaRPr lang="zh-TW" sz="11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255</a:t>
                      </a:r>
                      <a:endParaRPr lang="zh-TW" sz="11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255</a:t>
                      </a:r>
                      <a:endParaRPr lang="zh-TW" sz="11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255</a:t>
                      </a:r>
                      <a:endParaRPr lang="zh-TW" sz="11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46330311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255</a:t>
                      </a:r>
                      <a:endParaRPr lang="zh-TW" sz="11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255</a:t>
                      </a:r>
                      <a:endParaRPr lang="zh-TW" sz="11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255</a:t>
                      </a:r>
                      <a:endParaRPr lang="zh-TW" sz="11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altLang="zh-TW" sz="1100" kern="100" dirty="0">
                          <a:effectLst/>
                          <a:latin typeface="Calibri" panose="020F0502020204030204" pitchFamily="34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zh-TW" sz="1100" kern="100" dirty="0">
                        <a:effectLst/>
                        <a:latin typeface="Calibri" panose="020F0502020204030204" pitchFamily="34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altLang="zh-TW" sz="1100" kern="100" dirty="0">
                          <a:effectLst/>
                          <a:latin typeface="Calibri" panose="020F0502020204030204" pitchFamily="34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zh-TW" sz="1100" kern="100" dirty="0">
                        <a:effectLst/>
                        <a:latin typeface="Calibri" panose="020F0502020204030204" pitchFamily="34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255</a:t>
                      </a:r>
                      <a:endParaRPr lang="zh-TW" sz="11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255</a:t>
                      </a:r>
                      <a:endParaRPr lang="zh-TW" sz="11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255</a:t>
                      </a:r>
                      <a:endParaRPr lang="zh-TW" sz="11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2793299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255</a:t>
                      </a:r>
                      <a:endParaRPr lang="zh-TW" sz="11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255</a:t>
                      </a:r>
                      <a:endParaRPr lang="zh-TW" sz="11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255</a:t>
                      </a:r>
                      <a:endParaRPr lang="zh-TW" sz="11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altLang="zh-TW" sz="1100" kern="100" dirty="0">
                          <a:effectLst/>
                          <a:latin typeface="Calibri" panose="020F0502020204030204" pitchFamily="34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zh-TW" sz="1100" kern="100" dirty="0">
                        <a:effectLst/>
                        <a:latin typeface="Calibri" panose="020F0502020204030204" pitchFamily="34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altLang="zh-TW" sz="1100" kern="100" dirty="0">
                          <a:effectLst/>
                          <a:latin typeface="Calibri" panose="020F0502020204030204" pitchFamily="34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zh-TW" sz="1100" kern="100" dirty="0">
                        <a:effectLst/>
                        <a:latin typeface="Calibri" panose="020F0502020204030204" pitchFamily="34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altLang="zh-TW" sz="1100" kern="100" dirty="0">
                          <a:effectLst/>
                          <a:latin typeface="Calibri" panose="020F0502020204030204" pitchFamily="34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zh-TW" sz="1100" kern="100" dirty="0">
                        <a:effectLst/>
                        <a:latin typeface="Calibri" panose="020F0502020204030204" pitchFamily="34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altLang="zh-TW" sz="1100" kern="100" dirty="0">
                          <a:effectLst/>
                          <a:latin typeface="Calibri" panose="020F0502020204030204" pitchFamily="34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zh-TW" sz="1100" kern="100" dirty="0">
                        <a:effectLst/>
                        <a:latin typeface="Calibri" panose="020F0502020204030204" pitchFamily="34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255</a:t>
                      </a:r>
                      <a:endParaRPr lang="zh-TW" sz="11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93739606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255</a:t>
                      </a:r>
                      <a:endParaRPr lang="zh-TW" sz="11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255</a:t>
                      </a:r>
                      <a:endParaRPr lang="zh-TW" sz="11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255</a:t>
                      </a:r>
                      <a:endParaRPr lang="zh-TW" sz="11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altLang="zh-TW" sz="1100" kern="100" dirty="0">
                          <a:effectLst/>
                          <a:latin typeface="Calibri" panose="020F0502020204030204" pitchFamily="34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zh-TW" sz="1100" kern="100" dirty="0">
                        <a:effectLst/>
                        <a:latin typeface="Calibri" panose="020F0502020204030204" pitchFamily="34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altLang="zh-TW" sz="1100" kern="100" dirty="0">
                          <a:effectLst/>
                          <a:latin typeface="Calibri" panose="020F0502020204030204" pitchFamily="34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zh-TW" sz="1100" kern="100" dirty="0">
                        <a:effectLst/>
                        <a:latin typeface="Calibri" panose="020F0502020204030204" pitchFamily="34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altLang="zh-TW" sz="1100" kern="100" dirty="0">
                          <a:effectLst/>
                          <a:latin typeface="Calibri" panose="020F0502020204030204" pitchFamily="34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zh-TW" sz="1100" kern="100" dirty="0">
                        <a:effectLst/>
                        <a:latin typeface="Calibri" panose="020F0502020204030204" pitchFamily="34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255</a:t>
                      </a:r>
                      <a:endParaRPr lang="zh-TW" sz="11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255</a:t>
                      </a:r>
                      <a:endParaRPr lang="zh-TW" sz="11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15452244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255</a:t>
                      </a:r>
                      <a:endParaRPr lang="zh-TW" sz="11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255</a:t>
                      </a:r>
                      <a:endParaRPr lang="zh-TW" sz="11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255</a:t>
                      </a:r>
                      <a:endParaRPr lang="zh-TW" sz="11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255</a:t>
                      </a:r>
                      <a:endParaRPr lang="zh-TW" sz="11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255</a:t>
                      </a:r>
                      <a:endParaRPr lang="zh-TW" sz="11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255</a:t>
                      </a:r>
                      <a:endParaRPr lang="zh-TW" sz="11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255</a:t>
                      </a:r>
                      <a:endParaRPr lang="zh-TW" sz="11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255</a:t>
                      </a:r>
                      <a:endParaRPr lang="zh-TW" sz="11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00565403"/>
                  </a:ext>
                </a:extLst>
              </a:tr>
            </a:tbl>
          </a:graphicData>
        </a:graphic>
      </p:graphicFrame>
      <p:pic>
        <p:nvPicPr>
          <p:cNvPr id="13" name="Picture 8">
            <a:extLst>
              <a:ext uri="{FF2B5EF4-FFF2-40B4-BE49-F238E27FC236}">
                <a16:creationId xmlns:a16="http://schemas.microsoft.com/office/drawing/2014/main" id="{21B41E0E-D351-4CC1-A3A8-C4DA933899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4879235"/>
            <a:ext cx="1868196" cy="1200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4" name="表格 13">
            <a:extLst>
              <a:ext uri="{FF2B5EF4-FFF2-40B4-BE49-F238E27FC236}">
                <a16:creationId xmlns:a16="http://schemas.microsoft.com/office/drawing/2014/main" id="{BD737DAA-30E6-41A5-83BB-9FC77D463C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1124031"/>
              </p:ext>
            </p:extLst>
          </p:nvPr>
        </p:nvGraphicFramePr>
        <p:xfrm>
          <a:off x="1190707" y="914400"/>
          <a:ext cx="3102608" cy="1600200"/>
        </p:xfrm>
        <a:graphic>
          <a:graphicData uri="http://schemas.openxmlformats.org/drawingml/2006/table">
            <a:tbl>
              <a:tblPr firstRow="1" firstCol="1" bandRow="1"/>
              <a:tblGrid>
                <a:gridCol w="387826">
                  <a:extLst>
                    <a:ext uri="{9D8B030D-6E8A-4147-A177-3AD203B41FA5}">
                      <a16:colId xmlns:a16="http://schemas.microsoft.com/office/drawing/2014/main" val="3079818378"/>
                    </a:ext>
                  </a:extLst>
                </a:gridCol>
                <a:gridCol w="387826">
                  <a:extLst>
                    <a:ext uri="{9D8B030D-6E8A-4147-A177-3AD203B41FA5}">
                      <a16:colId xmlns:a16="http://schemas.microsoft.com/office/drawing/2014/main" val="4071095313"/>
                    </a:ext>
                  </a:extLst>
                </a:gridCol>
                <a:gridCol w="387826">
                  <a:extLst>
                    <a:ext uri="{9D8B030D-6E8A-4147-A177-3AD203B41FA5}">
                      <a16:colId xmlns:a16="http://schemas.microsoft.com/office/drawing/2014/main" val="3557919896"/>
                    </a:ext>
                  </a:extLst>
                </a:gridCol>
                <a:gridCol w="387826">
                  <a:extLst>
                    <a:ext uri="{9D8B030D-6E8A-4147-A177-3AD203B41FA5}">
                      <a16:colId xmlns:a16="http://schemas.microsoft.com/office/drawing/2014/main" val="4196989382"/>
                    </a:ext>
                  </a:extLst>
                </a:gridCol>
                <a:gridCol w="387826">
                  <a:extLst>
                    <a:ext uri="{9D8B030D-6E8A-4147-A177-3AD203B41FA5}">
                      <a16:colId xmlns:a16="http://schemas.microsoft.com/office/drawing/2014/main" val="2267321815"/>
                    </a:ext>
                  </a:extLst>
                </a:gridCol>
                <a:gridCol w="387826">
                  <a:extLst>
                    <a:ext uri="{9D8B030D-6E8A-4147-A177-3AD203B41FA5}">
                      <a16:colId xmlns:a16="http://schemas.microsoft.com/office/drawing/2014/main" val="2636470788"/>
                    </a:ext>
                  </a:extLst>
                </a:gridCol>
                <a:gridCol w="387826">
                  <a:extLst>
                    <a:ext uri="{9D8B030D-6E8A-4147-A177-3AD203B41FA5}">
                      <a16:colId xmlns:a16="http://schemas.microsoft.com/office/drawing/2014/main" val="2926149936"/>
                    </a:ext>
                  </a:extLst>
                </a:gridCol>
                <a:gridCol w="387826">
                  <a:extLst>
                    <a:ext uri="{9D8B030D-6E8A-4147-A177-3AD203B41FA5}">
                      <a16:colId xmlns:a16="http://schemas.microsoft.com/office/drawing/2014/main" val="2109587162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0</a:t>
                      </a:r>
                      <a:endParaRPr lang="zh-TW" sz="12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0</a:t>
                      </a:r>
                      <a:endParaRPr lang="zh-TW" sz="12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 0</a:t>
                      </a:r>
                      <a:endParaRPr lang="zh-TW" sz="12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0</a:t>
                      </a:r>
                      <a:endParaRPr lang="zh-TW" sz="12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0</a:t>
                      </a:r>
                      <a:endParaRPr lang="zh-TW" sz="12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0</a:t>
                      </a:r>
                      <a:endParaRPr lang="zh-TW" sz="12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0</a:t>
                      </a:r>
                      <a:endParaRPr lang="zh-TW" sz="12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 0</a:t>
                      </a:r>
                      <a:endParaRPr lang="zh-TW" sz="12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23827547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0</a:t>
                      </a:r>
                      <a:endParaRPr lang="zh-TW" sz="12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0</a:t>
                      </a:r>
                      <a:endParaRPr lang="zh-TW" sz="12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 0</a:t>
                      </a:r>
                      <a:endParaRPr lang="zh-TW" sz="12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1 </a:t>
                      </a:r>
                      <a:endParaRPr lang="zh-TW" sz="12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0</a:t>
                      </a:r>
                      <a:endParaRPr lang="zh-TW" sz="12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0</a:t>
                      </a:r>
                      <a:endParaRPr lang="zh-TW" sz="12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0</a:t>
                      </a:r>
                      <a:endParaRPr lang="zh-TW" sz="12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 0</a:t>
                      </a:r>
                      <a:endParaRPr lang="zh-TW" sz="12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74186675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0</a:t>
                      </a:r>
                      <a:endParaRPr lang="zh-TW" sz="12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0</a:t>
                      </a:r>
                      <a:endParaRPr lang="zh-TW" sz="12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 0</a:t>
                      </a:r>
                      <a:endParaRPr lang="zh-TW" sz="12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altLang="zh-TW" sz="1200" kern="100" dirty="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1</a:t>
                      </a:r>
                      <a:endParaRPr lang="zh-TW" sz="12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0</a:t>
                      </a:r>
                      <a:endParaRPr lang="zh-TW" sz="12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0</a:t>
                      </a:r>
                      <a:endParaRPr lang="zh-TW" sz="12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0</a:t>
                      </a:r>
                      <a:endParaRPr lang="zh-TW" sz="12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 0</a:t>
                      </a:r>
                      <a:endParaRPr lang="zh-TW" sz="12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4883791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0</a:t>
                      </a:r>
                      <a:endParaRPr lang="zh-TW" sz="12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0</a:t>
                      </a:r>
                      <a:endParaRPr lang="zh-TW" sz="12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 0</a:t>
                      </a:r>
                      <a:endParaRPr lang="zh-TW" sz="12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altLang="zh-TW" sz="1200" kern="100" dirty="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1</a:t>
                      </a:r>
                      <a:endParaRPr lang="zh-TW" sz="12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0</a:t>
                      </a:r>
                      <a:endParaRPr lang="zh-TW" sz="12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0</a:t>
                      </a:r>
                      <a:endParaRPr lang="zh-TW" sz="12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0</a:t>
                      </a:r>
                      <a:endParaRPr lang="zh-TW" sz="12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 0</a:t>
                      </a:r>
                      <a:endParaRPr lang="zh-TW" sz="12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7803389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0</a:t>
                      </a:r>
                      <a:endParaRPr lang="zh-TW" sz="12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0</a:t>
                      </a:r>
                      <a:endParaRPr lang="zh-TW" sz="12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 0</a:t>
                      </a:r>
                      <a:endParaRPr lang="zh-TW" sz="12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altLang="zh-TW" sz="1200" kern="100" dirty="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1</a:t>
                      </a:r>
                      <a:endParaRPr lang="zh-TW" sz="12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altLang="zh-TW" sz="1200" kern="100" dirty="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1</a:t>
                      </a:r>
                      <a:endParaRPr lang="zh-TW" sz="12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0</a:t>
                      </a:r>
                      <a:endParaRPr lang="zh-TW" sz="12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0</a:t>
                      </a:r>
                      <a:endParaRPr lang="zh-TW" sz="12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 0</a:t>
                      </a:r>
                      <a:endParaRPr lang="zh-TW" sz="12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63383056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0</a:t>
                      </a:r>
                      <a:endParaRPr lang="zh-TW" sz="12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0</a:t>
                      </a:r>
                      <a:endParaRPr lang="zh-TW" sz="12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 0</a:t>
                      </a:r>
                      <a:endParaRPr lang="zh-TW" sz="12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altLang="zh-TW" sz="1200" kern="100" dirty="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1</a:t>
                      </a:r>
                      <a:endParaRPr lang="zh-TW" sz="12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altLang="zh-TW" sz="1200" kern="100" dirty="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1</a:t>
                      </a:r>
                      <a:endParaRPr lang="zh-TW" sz="12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1 </a:t>
                      </a:r>
                      <a:endParaRPr lang="zh-TW" sz="12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 1</a:t>
                      </a:r>
                      <a:endParaRPr lang="zh-TW" sz="12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 0</a:t>
                      </a:r>
                      <a:endParaRPr lang="zh-TW" sz="12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53800029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0</a:t>
                      </a:r>
                      <a:endParaRPr lang="zh-TW" sz="12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0</a:t>
                      </a:r>
                      <a:endParaRPr lang="zh-TW" sz="12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 0</a:t>
                      </a:r>
                      <a:endParaRPr lang="zh-TW" sz="12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altLang="zh-TW" sz="1200" kern="100" dirty="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1</a:t>
                      </a:r>
                      <a:endParaRPr lang="zh-TW" sz="12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altLang="zh-TW" sz="1200" kern="100" dirty="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1</a:t>
                      </a:r>
                      <a:endParaRPr lang="zh-TW" sz="12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altLang="zh-TW" sz="1200" kern="100" dirty="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1</a:t>
                      </a:r>
                      <a:endParaRPr lang="zh-TW" sz="12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 0</a:t>
                      </a:r>
                      <a:endParaRPr lang="zh-TW" sz="12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 0</a:t>
                      </a:r>
                      <a:endParaRPr lang="zh-TW" sz="12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550844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0</a:t>
                      </a:r>
                      <a:endParaRPr lang="zh-TW" sz="12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0</a:t>
                      </a:r>
                      <a:endParaRPr lang="zh-TW" sz="12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 0</a:t>
                      </a:r>
                      <a:endParaRPr lang="zh-TW" sz="12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0</a:t>
                      </a:r>
                      <a:endParaRPr lang="zh-TW" sz="12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0</a:t>
                      </a:r>
                      <a:endParaRPr lang="zh-TW" sz="12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0</a:t>
                      </a:r>
                      <a:endParaRPr lang="zh-TW" sz="12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 0</a:t>
                      </a:r>
                      <a:endParaRPr lang="zh-TW" sz="12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 0</a:t>
                      </a:r>
                      <a:endParaRPr lang="zh-TW" sz="12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3307757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C91DACAA-972E-421E-92A5-26C34AB07775}"/>
                  </a:ext>
                </a:extLst>
              </p:cNvPr>
              <p:cNvSpPr/>
              <p:nvPr/>
            </p:nvSpPr>
            <p:spPr>
              <a:xfrm>
                <a:off x="1143000" y="4648200"/>
                <a:ext cx="4572000" cy="1541704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>
                <a:spAutoFit/>
              </a:bodyPr>
              <a:lstStyle/>
              <a:p>
                <a:pPr marL="0" lvl="1" indent="0">
                  <a:buNone/>
                </a:pPr>
                <a:r>
                  <a:rPr lang="en-US" altLang="zh-TW" sz="1200" dirty="0">
                    <a:solidFill>
                      <a:srgbClr val="FF0000"/>
                    </a:solidFill>
                  </a:rPr>
                  <a:t>Step 2</a:t>
                </a:r>
                <a:r>
                  <a:rPr lang="en-US" altLang="zh-TW" sz="1200" dirty="0"/>
                  <a:t>: Pass through image pixels from top to bottom and left to right.</a:t>
                </a:r>
              </a:p>
              <a:p>
                <a:pPr marL="0" lvl="1" indent="0">
                  <a:buNone/>
                </a:pPr>
                <a:r>
                  <a:rPr lang="en-US" altLang="zh-TW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For a given pixel, consider neighbors above and to the left and set</a:t>
                </a:r>
              </a:p>
              <a:p>
                <a:pPr marL="804863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200" b="1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altLang="zh-TW" sz="1200" b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sz="1200" b="1">
                          <a:latin typeface="Cambria Math" panose="02040503050406030204" pitchFamily="18" charset="0"/>
                        </a:rPr>
                        <m:t>𝐩</m:t>
                      </m:r>
                      <m:r>
                        <a:rPr lang="en-US" altLang="zh-TW" sz="1200" b="1">
                          <a:latin typeface="Cambria Math" panose="02040503050406030204" pitchFamily="18" charset="0"/>
                        </a:rPr>
                        <m:t>)=</m:t>
                      </m:r>
                      <m:func>
                        <m:funcPr>
                          <m:ctrlPr>
                            <a:rPr lang="en-US" altLang="zh-TW" sz="1200" b="1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1200" b="1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1200" b="1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zh-TW" sz="1200" b="1">
                                  <a:latin typeface="Cambria Math" panose="02040503050406030204" pitchFamily="18" charset="0"/>
                                </a:rPr>
                                <m:t>𝐪</m:t>
                              </m:r>
                              <m:r>
                                <a:rPr lang="en-US" altLang="zh-TW" sz="1200" b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altLang="zh-TW" sz="1200" b="1">
                                  <a:latin typeface="Cambria Math" panose="02040503050406030204" pitchFamily="18" charset="0"/>
                                </a:rPr>
                                <m:t>𝐴𝐿</m:t>
                              </m:r>
                            </m:lim>
                          </m:limLow>
                        </m:fName>
                        <m:e>
                          <m:r>
                            <a:rPr lang="en-US" altLang="zh-TW" sz="1200" b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TW" sz="1200" b="1">
                              <a:latin typeface="Cambria Math" panose="02040503050406030204" pitchFamily="18" charset="0"/>
                            </a:rPr>
                            <m:t>𝐹</m:t>
                          </m:r>
                          <m:d>
                            <m:dPr>
                              <m:ctrlPr>
                                <a:rPr lang="en-US" altLang="zh-TW" sz="12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1200" b="1">
                                  <a:latin typeface="Cambria Math" panose="02040503050406030204" pitchFamily="18" charset="0"/>
                                </a:rPr>
                                <m:t>𝐩</m:t>
                              </m:r>
                            </m:e>
                          </m:d>
                          <m:r>
                            <a:rPr lang="en-US" altLang="zh-TW" sz="1200" b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1200" b="1">
                              <a:latin typeface="Cambria Math" panose="02040503050406030204" pitchFamily="18" charset="0"/>
                            </a:rPr>
                            <m:t>𝐷</m:t>
                          </m:r>
                          <m:d>
                            <m:dPr>
                              <m:ctrlPr>
                                <a:rPr lang="en-US" altLang="zh-TW" sz="12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1200" b="1">
                                  <a:latin typeface="Cambria Math" panose="02040503050406030204" pitchFamily="18" charset="0"/>
                                </a:rPr>
                                <m:t>𝐩</m:t>
                              </m:r>
                              <m:r>
                                <a:rPr lang="en-US" altLang="zh-TW" sz="1200" b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1200" b="1">
                                  <a:latin typeface="Cambria Math" panose="02040503050406030204" pitchFamily="18" charset="0"/>
                                </a:rPr>
                                <m:t>𝐪</m:t>
                              </m:r>
                            </m:e>
                          </m:d>
                          <m:r>
                            <a:rPr lang="en-US" altLang="zh-TW" sz="1200" b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TW" sz="1200" b="1">
                              <a:latin typeface="Cambria Math" panose="02040503050406030204" pitchFamily="18" charset="0"/>
                            </a:rPr>
                            <m:t>𝐹</m:t>
                          </m:r>
                          <m:d>
                            <m:dPr>
                              <m:ctrlPr>
                                <a:rPr lang="en-US" altLang="zh-TW" sz="12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1200" b="1">
                                  <a:latin typeface="Cambria Math" panose="02040503050406030204" pitchFamily="18" charset="0"/>
                                </a:rPr>
                                <m:t>𝐪</m:t>
                              </m:r>
                            </m:e>
                          </m:d>
                          <m:r>
                            <a:rPr lang="en-US" altLang="zh-TW" sz="1200" b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altLang="zh-TW" sz="1200" b="1" dirty="0">
                  <a:latin typeface="Cambria Math" panose="02040503050406030204" pitchFamily="18" charset="0"/>
                </a:endParaRPr>
              </a:p>
              <a:p>
                <a:pPr marL="0" lvl="1" indent="0">
                  <a:buNone/>
                </a:pPr>
                <a:r>
                  <a:rPr lang="en-US" altLang="zh-TW" sz="1200" dirty="0">
                    <a:solidFill>
                      <a:srgbClr val="FF0000"/>
                    </a:solidFill>
                  </a:rPr>
                  <a:t>Step 3</a:t>
                </a:r>
                <a:r>
                  <a:rPr lang="en-US" altLang="zh-TW" sz="1200" dirty="0"/>
                  <a:t>: Pass through image pixels from bottom to top and right to left.</a:t>
                </a:r>
              </a:p>
              <a:p>
                <a:pPr marL="0" lvl="1" indent="0">
                  <a:buNone/>
                </a:pPr>
                <a:r>
                  <a:rPr lang="en-US" altLang="zh-TW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For a given pixel, consider neighbors bottom and to the right and set</a:t>
                </a:r>
              </a:p>
              <a:p>
                <a:pPr marL="804863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200" b="1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altLang="zh-TW" sz="1200" b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sz="1200" b="1">
                          <a:latin typeface="Cambria Math" panose="02040503050406030204" pitchFamily="18" charset="0"/>
                        </a:rPr>
                        <m:t>𝐩</m:t>
                      </m:r>
                      <m:r>
                        <a:rPr lang="en-US" altLang="zh-TW" sz="1200" b="1">
                          <a:latin typeface="Cambria Math" panose="02040503050406030204" pitchFamily="18" charset="0"/>
                        </a:rPr>
                        <m:t>)=</m:t>
                      </m:r>
                      <m:func>
                        <m:funcPr>
                          <m:ctrlPr>
                            <a:rPr lang="en-US" altLang="zh-TW" sz="1200" b="1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1200" b="1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1200" b="1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zh-TW" sz="1200" b="1">
                                  <a:latin typeface="Cambria Math" panose="02040503050406030204" pitchFamily="18" charset="0"/>
                                </a:rPr>
                                <m:t>𝐪</m:t>
                              </m:r>
                              <m:r>
                                <a:rPr lang="en-US" altLang="zh-TW" sz="1200" b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altLang="zh-TW" sz="1200" i="1">
                                  <a:latin typeface="Cambria Math" panose="02040503050406030204" pitchFamily="18" charset="0"/>
                                </a:rPr>
                                <m:t>𝐵𝑅</m:t>
                              </m:r>
                            </m:lim>
                          </m:limLow>
                        </m:fName>
                        <m:e>
                          <m:r>
                            <a:rPr lang="en-US" altLang="zh-TW" sz="1200" b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TW" sz="1200" b="1">
                              <a:latin typeface="Cambria Math" panose="02040503050406030204" pitchFamily="18" charset="0"/>
                            </a:rPr>
                            <m:t>𝐹</m:t>
                          </m:r>
                          <m:d>
                            <m:dPr>
                              <m:ctrlPr>
                                <a:rPr lang="en-US" altLang="zh-TW" sz="12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1200" b="1">
                                  <a:latin typeface="Cambria Math" panose="02040503050406030204" pitchFamily="18" charset="0"/>
                                </a:rPr>
                                <m:t>𝐩</m:t>
                              </m:r>
                            </m:e>
                          </m:d>
                          <m:r>
                            <a:rPr lang="en-US" altLang="zh-TW" sz="1200" b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1200" b="1">
                              <a:latin typeface="Cambria Math" panose="02040503050406030204" pitchFamily="18" charset="0"/>
                            </a:rPr>
                            <m:t>𝐷</m:t>
                          </m:r>
                          <m:d>
                            <m:dPr>
                              <m:ctrlPr>
                                <a:rPr lang="en-US" altLang="zh-TW" sz="12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1200" b="1">
                                  <a:latin typeface="Cambria Math" panose="02040503050406030204" pitchFamily="18" charset="0"/>
                                </a:rPr>
                                <m:t>𝐩</m:t>
                              </m:r>
                              <m:r>
                                <a:rPr lang="en-US" altLang="zh-TW" sz="1200" b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1200" b="1">
                                  <a:latin typeface="Cambria Math" panose="02040503050406030204" pitchFamily="18" charset="0"/>
                                </a:rPr>
                                <m:t>𝐪</m:t>
                              </m:r>
                            </m:e>
                          </m:d>
                          <m:r>
                            <a:rPr lang="en-US" altLang="zh-TW" sz="1200" b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TW" sz="1200" b="1">
                              <a:latin typeface="Cambria Math" panose="02040503050406030204" pitchFamily="18" charset="0"/>
                            </a:rPr>
                            <m:t>𝐹</m:t>
                          </m:r>
                          <m:d>
                            <m:dPr>
                              <m:ctrlPr>
                                <a:rPr lang="en-US" altLang="zh-TW" sz="12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1200" b="1">
                                  <a:latin typeface="Cambria Math" panose="02040503050406030204" pitchFamily="18" charset="0"/>
                                </a:rPr>
                                <m:t>𝐪</m:t>
                              </m:r>
                            </m:e>
                          </m:d>
                          <m:r>
                            <a:rPr lang="en-US" altLang="zh-TW" sz="1200" b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altLang="zh-TW" sz="1200" b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C91DACAA-972E-421E-92A5-26C34AB077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3000" y="4648200"/>
                <a:ext cx="4572000" cy="1541704"/>
              </a:xfrm>
              <a:prstGeom prst="rect">
                <a:avLst/>
              </a:prstGeom>
              <a:blipFill>
                <a:blip r:embed="rId3"/>
                <a:stretch>
                  <a:fillRect l="-133" t="-39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6" name="表格 15">
            <a:extLst>
              <a:ext uri="{FF2B5EF4-FFF2-40B4-BE49-F238E27FC236}">
                <a16:creationId xmlns:a16="http://schemas.microsoft.com/office/drawing/2014/main" id="{DA912701-79C0-41B0-B739-83B39D1EA4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5167604"/>
              </p:ext>
            </p:extLst>
          </p:nvPr>
        </p:nvGraphicFramePr>
        <p:xfrm>
          <a:off x="1066802" y="2915278"/>
          <a:ext cx="3263892" cy="1463040"/>
        </p:xfrm>
        <a:graphic>
          <a:graphicData uri="http://schemas.openxmlformats.org/drawingml/2006/table">
            <a:tbl>
              <a:tblPr firstRow="1" firstCol="1" bandRow="1"/>
              <a:tblGrid>
                <a:gridCol w="408513">
                  <a:extLst>
                    <a:ext uri="{9D8B030D-6E8A-4147-A177-3AD203B41FA5}">
                      <a16:colId xmlns:a16="http://schemas.microsoft.com/office/drawing/2014/main" val="1067676643"/>
                    </a:ext>
                  </a:extLst>
                </a:gridCol>
                <a:gridCol w="407811">
                  <a:extLst>
                    <a:ext uri="{9D8B030D-6E8A-4147-A177-3AD203B41FA5}">
                      <a16:colId xmlns:a16="http://schemas.microsoft.com/office/drawing/2014/main" val="926924418"/>
                    </a:ext>
                  </a:extLst>
                </a:gridCol>
                <a:gridCol w="402874">
                  <a:extLst>
                    <a:ext uri="{9D8B030D-6E8A-4147-A177-3AD203B41FA5}">
                      <a16:colId xmlns:a16="http://schemas.microsoft.com/office/drawing/2014/main" val="3821081987"/>
                    </a:ext>
                  </a:extLst>
                </a:gridCol>
                <a:gridCol w="413450">
                  <a:extLst>
                    <a:ext uri="{9D8B030D-6E8A-4147-A177-3AD203B41FA5}">
                      <a16:colId xmlns:a16="http://schemas.microsoft.com/office/drawing/2014/main" val="1094240027"/>
                    </a:ext>
                  </a:extLst>
                </a:gridCol>
                <a:gridCol w="407811">
                  <a:extLst>
                    <a:ext uri="{9D8B030D-6E8A-4147-A177-3AD203B41FA5}">
                      <a16:colId xmlns:a16="http://schemas.microsoft.com/office/drawing/2014/main" val="1052632010"/>
                    </a:ext>
                  </a:extLst>
                </a:gridCol>
                <a:gridCol w="407811">
                  <a:extLst>
                    <a:ext uri="{9D8B030D-6E8A-4147-A177-3AD203B41FA5}">
                      <a16:colId xmlns:a16="http://schemas.microsoft.com/office/drawing/2014/main" val="466182751"/>
                    </a:ext>
                  </a:extLst>
                </a:gridCol>
                <a:gridCol w="407811">
                  <a:extLst>
                    <a:ext uri="{9D8B030D-6E8A-4147-A177-3AD203B41FA5}">
                      <a16:colId xmlns:a16="http://schemas.microsoft.com/office/drawing/2014/main" val="1252783009"/>
                    </a:ext>
                  </a:extLst>
                </a:gridCol>
                <a:gridCol w="407811">
                  <a:extLst>
                    <a:ext uri="{9D8B030D-6E8A-4147-A177-3AD203B41FA5}">
                      <a16:colId xmlns:a16="http://schemas.microsoft.com/office/drawing/2014/main" val="3324911050"/>
                    </a:ext>
                  </a:extLst>
                </a:gridCol>
              </a:tblGrid>
              <a:tr h="26042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255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255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255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255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2</a:t>
                      </a:r>
                      <a:endParaRPr lang="zh-TW" sz="1200" kern="1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altLang="zh-TW" sz="1200" kern="100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3</a:t>
                      </a:r>
                      <a:endParaRPr lang="zh-TW" sz="1200" kern="1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altLang="zh-TW" sz="1200" kern="100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4</a:t>
                      </a:r>
                      <a:endParaRPr lang="zh-TW" sz="1200" kern="1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altLang="zh-TW" sz="1200" kern="100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5</a:t>
                      </a:r>
                      <a:endParaRPr lang="zh-TW" sz="1200" kern="1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51571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255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255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255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0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255</a:t>
                      </a:r>
                      <a:endParaRPr lang="zh-TW" sz="12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255</a:t>
                      </a:r>
                      <a:endParaRPr lang="zh-TW" sz="12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255</a:t>
                      </a:r>
                      <a:endParaRPr lang="zh-TW" sz="12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255</a:t>
                      </a:r>
                      <a:endParaRPr lang="zh-TW" sz="12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978928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255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255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255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0</a:t>
                      </a:r>
                      <a:endParaRPr lang="zh-TW" sz="12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255</a:t>
                      </a:r>
                      <a:endParaRPr lang="zh-TW" sz="12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255</a:t>
                      </a:r>
                      <a:endParaRPr lang="zh-TW" sz="12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255</a:t>
                      </a:r>
                      <a:endParaRPr lang="zh-TW" sz="12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255</a:t>
                      </a:r>
                      <a:endParaRPr lang="zh-TW" sz="12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67451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255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255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255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0</a:t>
                      </a:r>
                      <a:endParaRPr lang="zh-TW" sz="12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255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255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255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255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316171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255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255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255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0</a:t>
                      </a:r>
                      <a:endParaRPr lang="zh-TW" sz="12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0</a:t>
                      </a:r>
                      <a:endParaRPr lang="zh-TW" sz="12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255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255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255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28819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255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255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255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0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0</a:t>
                      </a:r>
                      <a:endParaRPr lang="zh-TW" sz="12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0</a:t>
                      </a:r>
                      <a:endParaRPr lang="zh-TW" sz="12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0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255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96114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255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255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255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0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0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0</a:t>
                      </a:r>
                      <a:endParaRPr lang="zh-TW" sz="12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255</a:t>
                      </a:r>
                      <a:endParaRPr lang="zh-TW" sz="12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255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684831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255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255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255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255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255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255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255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255</a:t>
                      </a:r>
                      <a:endParaRPr lang="zh-TW" sz="12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0645899"/>
                  </a:ext>
                </a:extLst>
              </a:tr>
            </a:tbl>
          </a:graphicData>
        </a:graphic>
      </p:graphicFrame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7F75DBFD-FF38-4442-9F63-96BC722B96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5004613"/>
              </p:ext>
            </p:extLst>
          </p:nvPr>
        </p:nvGraphicFramePr>
        <p:xfrm>
          <a:off x="4579306" y="2874610"/>
          <a:ext cx="3263892" cy="1463040"/>
        </p:xfrm>
        <a:graphic>
          <a:graphicData uri="http://schemas.openxmlformats.org/drawingml/2006/table">
            <a:tbl>
              <a:tblPr firstRow="1" firstCol="1" bandRow="1"/>
              <a:tblGrid>
                <a:gridCol w="408513">
                  <a:extLst>
                    <a:ext uri="{9D8B030D-6E8A-4147-A177-3AD203B41FA5}">
                      <a16:colId xmlns:a16="http://schemas.microsoft.com/office/drawing/2014/main" val="1067676643"/>
                    </a:ext>
                  </a:extLst>
                </a:gridCol>
                <a:gridCol w="407811">
                  <a:extLst>
                    <a:ext uri="{9D8B030D-6E8A-4147-A177-3AD203B41FA5}">
                      <a16:colId xmlns:a16="http://schemas.microsoft.com/office/drawing/2014/main" val="926924418"/>
                    </a:ext>
                  </a:extLst>
                </a:gridCol>
                <a:gridCol w="402874">
                  <a:extLst>
                    <a:ext uri="{9D8B030D-6E8A-4147-A177-3AD203B41FA5}">
                      <a16:colId xmlns:a16="http://schemas.microsoft.com/office/drawing/2014/main" val="3821081987"/>
                    </a:ext>
                  </a:extLst>
                </a:gridCol>
                <a:gridCol w="413450">
                  <a:extLst>
                    <a:ext uri="{9D8B030D-6E8A-4147-A177-3AD203B41FA5}">
                      <a16:colId xmlns:a16="http://schemas.microsoft.com/office/drawing/2014/main" val="1094240027"/>
                    </a:ext>
                  </a:extLst>
                </a:gridCol>
                <a:gridCol w="407811">
                  <a:extLst>
                    <a:ext uri="{9D8B030D-6E8A-4147-A177-3AD203B41FA5}">
                      <a16:colId xmlns:a16="http://schemas.microsoft.com/office/drawing/2014/main" val="1052632010"/>
                    </a:ext>
                  </a:extLst>
                </a:gridCol>
                <a:gridCol w="407811">
                  <a:extLst>
                    <a:ext uri="{9D8B030D-6E8A-4147-A177-3AD203B41FA5}">
                      <a16:colId xmlns:a16="http://schemas.microsoft.com/office/drawing/2014/main" val="466182751"/>
                    </a:ext>
                  </a:extLst>
                </a:gridCol>
                <a:gridCol w="407811">
                  <a:extLst>
                    <a:ext uri="{9D8B030D-6E8A-4147-A177-3AD203B41FA5}">
                      <a16:colId xmlns:a16="http://schemas.microsoft.com/office/drawing/2014/main" val="1252783009"/>
                    </a:ext>
                  </a:extLst>
                </a:gridCol>
                <a:gridCol w="407811">
                  <a:extLst>
                    <a:ext uri="{9D8B030D-6E8A-4147-A177-3AD203B41FA5}">
                      <a16:colId xmlns:a16="http://schemas.microsoft.com/office/drawing/2014/main" val="3324911050"/>
                    </a:ext>
                  </a:extLst>
                </a:gridCol>
              </a:tblGrid>
              <a:tr h="26042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255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255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255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255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altLang="zh-TW" sz="1200" kern="100" dirty="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2</a:t>
                      </a:r>
                      <a:endParaRPr lang="zh-TW" sz="12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altLang="zh-TW" sz="1200" kern="100" dirty="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3</a:t>
                      </a:r>
                      <a:endParaRPr lang="zh-TW" sz="12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altLang="zh-TW" sz="1200" kern="100" dirty="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4</a:t>
                      </a:r>
                      <a:endParaRPr lang="zh-TW" sz="12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altLang="zh-TW" sz="1200" kern="10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5</a:t>
                      </a:r>
                      <a:endParaRPr lang="zh-TW" sz="12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51571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255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255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255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0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altLang="zh-TW" sz="1200" kern="1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1</a:t>
                      </a:r>
                      <a:endParaRPr lang="zh-TW" sz="12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altLang="zh-TW" sz="1200" kern="1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2</a:t>
                      </a:r>
                      <a:endParaRPr lang="zh-TW" sz="12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altLang="zh-TW" sz="1200" kern="1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3</a:t>
                      </a:r>
                      <a:endParaRPr lang="zh-TW" sz="12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altLang="zh-TW" sz="1200" kern="1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4</a:t>
                      </a:r>
                      <a:endParaRPr lang="zh-TW" sz="12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978928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255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255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255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0</a:t>
                      </a:r>
                      <a:endParaRPr lang="zh-TW" sz="12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altLang="zh-TW" sz="1200" kern="100" dirty="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1</a:t>
                      </a:r>
                      <a:endParaRPr lang="zh-TW" sz="12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altLang="zh-TW" sz="1200" kern="100" dirty="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2</a:t>
                      </a:r>
                      <a:endParaRPr lang="zh-TW" sz="12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altLang="zh-TW" sz="1200" kern="100" dirty="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3</a:t>
                      </a:r>
                      <a:endParaRPr lang="zh-TW" sz="12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altLang="zh-TW" sz="1200" kern="100" dirty="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4</a:t>
                      </a:r>
                      <a:endParaRPr lang="zh-TW" sz="12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67451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255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255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255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0</a:t>
                      </a:r>
                      <a:endParaRPr lang="zh-TW" sz="12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altLang="zh-TW" sz="1200" kern="100" dirty="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1</a:t>
                      </a:r>
                      <a:endParaRPr lang="zh-TW" sz="12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altLang="zh-TW" sz="1200" kern="100" dirty="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2</a:t>
                      </a:r>
                      <a:endParaRPr lang="zh-TW" sz="12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altLang="zh-TW" sz="1200" kern="100" dirty="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2</a:t>
                      </a:r>
                      <a:endParaRPr lang="zh-TW" sz="12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altLang="zh-TW" sz="1200" kern="100" dirty="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3</a:t>
                      </a:r>
                      <a:endParaRPr lang="zh-TW" sz="12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316171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255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255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255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0</a:t>
                      </a:r>
                      <a:endParaRPr lang="zh-TW" sz="12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altLang="zh-TW" sz="1200" kern="100" dirty="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1</a:t>
                      </a:r>
                      <a:endParaRPr lang="zh-TW" sz="12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altLang="zh-TW" sz="1200" kern="100" dirty="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1</a:t>
                      </a:r>
                      <a:endParaRPr lang="zh-TW" sz="12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altLang="zh-TW" sz="1200" kern="100" dirty="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1</a:t>
                      </a:r>
                      <a:endParaRPr lang="zh-TW" sz="12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altLang="zh-TW" sz="1200" kern="100" dirty="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2</a:t>
                      </a:r>
                      <a:endParaRPr lang="zh-TW" sz="12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28819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255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255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255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0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0</a:t>
                      </a:r>
                      <a:endParaRPr lang="zh-TW" sz="12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0</a:t>
                      </a:r>
                      <a:endParaRPr lang="zh-TW" sz="12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0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altLang="zh-TW" sz="1200" kern="100" dirty="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1</a:t>
                      </a:r>
                      <a:endParaRPr lang="zh-TW" sz="12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9611464"/>
                  </a:ext>
                </a:extLst>
              </a:tr>
              <a:tr h="3623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255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255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255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0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0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0</a:t>
                      </a:r>
                      <a:endParaRPr lang="zh-TW" sz="12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altLang="zh-TW" sz="1200" kern="100" dirty="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1</a:t>
                      </a:r>
                      <a:endParaRPr lang="zh-TW" sz="12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altLang="zh-TW" sz="1200" kern="100" dirty="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2</a:t>
                      </a:r>
                      <a:endParaRPr lang="zh-TW" sz="12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684831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altLang="zh-TW" sz="1200" kern="10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4</a:t>
                      </a:r>
                      <a:endParaRPr lang="zh-TW" sz="1200" kern="1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altLang="zh-TW" sz="1200" kern="100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3</a:t>
                      </a:r>
                      <a:endParaRPr lang="zh-TW" sz="1200" kern="1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altLang="zh-TW" sz="1200" kern="100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2</a:t>
                      </a:r>
                      <a:endParaRPr lang="zh-TW" sz="1200" kern="1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altLang="zh-TW" sz="1200" kern="100" dirty="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1</a:t>
                      </a:r>
                      <a:endParaRPr lang="zh-TW" sz="12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altLang="zh-TW" sz="1200" kern="100" dirty="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1</a:t>
                      </a:r>
                      <a:endParaRPr lang="zh-TW" sz="12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altLang="zh-TW" sz="1200" kern="100" dirty="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1</a:t>
                      </a:r>
                      <a:endParaRPr lang="zh-TW" sz="12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altLang="zh-TW" sz="1200" kern="100" dirty="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2</a:t>
                      </a:r>
                      <a:endParaRPr lang="zh-TW" sz="12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altLang="zh-TW" sz="1200" kern="100" dirty="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3</a:t>
                      </a:r>
                      <a:endParaRPr lang="zh-TW" sz="12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06458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585717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The relationship between different distance functions and algorithm 2.1.</a:t>
            </a:r>
          </a:p>
          <a:p>
            <a:pPr lvl="1"/>
            <a:r>
              <a:rPr lang="en-US" altLang="zh-TW" dirty="0"/>
              <a:t>Euclidean distance, city block distance, and chessboard distance</a:t>
            </a:r>
            <a:endParaRPr lang="zh-TW" altLang="en-US" dirty="0"/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Matric and topological properties of digital images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Processing, Analysis, and Machine Vision,  4</a:t>
            </a:r>
            <a:r>
              <a:rPr lang="en-US" sz="1200" baseline="30000" dirty="0"/>
              <a:t>th</a:t>
            </a:r>
            <a:r>
              <a:rPr lang="en-US" sz="1200" dirty="0"/>
              <a:t> Edition		                 </a:t>
            </a:r>
            <a:r>
              <a:rPr lang="en-US" sz="1200" dirty="0" err="1"/>
              <a:t>Sonka</a:t>
            </a:r>
            <a:r>
              <a:rPr lang="en-US" sz="1200" dirty="0"/>
              <a:t>, </a:t>
            </a:r>
            <a:r>
              <a:rPr lang="en-US" sz="1200" dirty="0" err="1"/>
              <a:t>Hlavac</a:t>
            </a:r>
            <a:r>
              <a:rPr lang="en-US" sz="1200" dirty="0"/>
              <a:t> &amp; Boyle</a:t>
            </a:r>
          </a:p>
        </p:txBody>
      </p:sp>
      <p:pic>
        <p:nvPicPr>
          <p:cNvPr id="20482" name="Picture 2" descr="C:\Documents and Settings\altit\Desktop\Sonka 4e Jpegs\93607_ch02\Figure 2.1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936406"/>
            <a:ext cx="7468414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5525895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FFFF00"/>
                </a:solidFill>
              </a:rPr>
              <a:t>Edge</a:t>
            </a:r>
          </a:p>
          <a:p>
            <a:pPr lvl="1"/>
            <a:r>
              <a:rPr lang="en-US" altLang="zh-TW" dirty="0"/>
              <a:t>A </a:t>
            </a:r>
            <a:r>
              <a:rPr lang="en-US" altLang="zh-TW" dirty="0">
                <a:solidFill>
                  <a:srgbClr val="FFC000"/>
                </a:solidFill>
              </a:rPr>
              <a:t>local</a:t>
            </a:r>
            <a:r>
              <a:rPr lang="en-US" altLang="zh-TW" dirty="0"/>
              <a:t> property of a pixel and its immediate neighborhood</a:t>
            </a:r>
          </a:p>
          <a:p>
            <a:pPr lvl="1"/>
            <a:r>
              <a:rPr lang="en-US" altLang="zh-TW" dirty="0"/>
              <a:t>It is a vector given by a </a:t>
            </a:r>
            <a:r>
              <a:rPr lang="en-US" altLang="zh-TW" dirty="0">
                <a:solidFill>
                  <a:srgbClr val="FFC000"/>
                </a:solidFill>
              </a:rPr>
              <a:t>magnitude</a:t>
            </a:r>
            <a:r>
              <a:rPr lang="en-US" altLang="zh-TW" dirty="0"/>
              <a:t> and </a:t>
            </a:r>
            <a:r>
              <a:rPr lang="en-US" altLang="zh-TW" dirty="0">
                <a:solidFill>
                  <a:srgbClr val="FFC000"/>
                </a:solidFill>
              </a:rPr>
              <a:t>direction</a:t>
            </a:r>
            <a:r>
              <a:rPr lang="en-US" altLang="zh-TW" dirty="0"/>
              <a:t> which tell us how fast the image intensity varies in a small neighborhood of a pixel.</a:t>
            </a:r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Matric and topological properties of digital images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Processing, Analysis, and Machine Vision,  4</a:t>
            </a:r>
            <a:r>
              <a:rPr lang="en-US" sz="1200" baseline="30000" dirty="0"/>
              <a:t>th</a:t>
            </a:r>
            <a:r>
              <a:rPr lang="en-US" sz="1200" dirty="0"/>
              <a:t> Edition		                 </a:t>
            </a:r>
            <a:r>
              <a:rPr lang="en-US" sz="1200" dirty="0" err="1"/>
              <a:t>Sonka</a:t>
            </a:r>
            <a:r>
              <a:rPr lang="en-US" sz="1200" dirty="0"/>
              <a:t>, </a:t>
            </a:r>
            <a:r>
              <a:rPr lang="en-US" sz="1200" dirty="0" err="1"/>
              <a:t>Hlavac</a:t>
            </a:r>
            <a:r>
              <a:rPr lang="en-US" sz="1200" dirty="0"/>
              <a:t> &amp; Boyle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BB9B384-31A7-42D6-ABCD-9A4290439E9B}"/>
              </a:ext>
            </a:extLst>
          </p:cNvPr>
          <p:cNvSpPr/>
          <p:nvPr/>
        </p:nvSpPr>
        <p:spPr>
          <a:xfrm>
            <a:off x="1132114" y="5830358"/>
            <a:ext cx="7280964" cy="253916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TW" sz="1050" dirty="0"/>
              <a:t>https://docs.opencv.org/3.4/d0/da5/tutorial_ximgproc_prediction.html</a:t>
            </a:r>
            <a:endParaRPr lang="zh-TW" altLang="en-US" sz="1050" dirty="0"/>
          </a:p>
        </p:txBody>
      </p:sp>
      <p:graphicFrame>
        <p:nvGraphicFramePr>
          <p:cNvPr id="13" name="物件 12">
            <a:extLst>
              <a:ext uri="{FF2B5EF4-FFF2-40B4-BE49-F238E27FC236}">
                <a16:creationId xmlns:a16="http://schemas.microsoft.com/office/drawing/2014/main" id="{3962B713-7AA0-4557-AEB7-BF37BDCF1C4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98486700"/>
              </p:ext>
            </p:extLst>
          </p:nvPr>
        </p:nvGraphicFramePr>
        <p:xfrm>
          <a:off x="1013161" y="3415448"/>
          <a:ext cx="7270078" cy="23623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2" name="PhotoImpact" r:id="rId3" imgW="8705520" imgH="2828880" progId="PI3.Image">
                  <p:embed/>
                </p:oleObj>
              </mc:Choice>
              <mc:Fallback>
                <p:oleObj name="PhotoImpact" r:id="rId3" imgW="8705520" imgH="2828880" progId="PI3.Im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13161" y="3415448"/>
                        <a:ext cx="7270078" cy="23623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15525895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57188" indent="-357188"/>
            <a:r>
              <a:rPr lang="en-US" altLang="zh-TW" dirty="0"/>
              <a:t>Perspective projection geometry (</a:t>
            </a:r>
            <a:r>
              <a:rPr lang="zh-TW" altLang="zh-TW" sz="1800" dirty="0"/>
              <a:t>透視投影幾何</a:t>
            </a:r>
            <a:r>
              <a:rPr lang="zh-TW" altLang="en-US" sz="1800" dirty="0"/>
              <a:t>公式</a:t>
            </a:r>
            <a:r>
              <a:rPr lang="en-US" altLang="zh-TW" dirty="0"/>
              <a:t>)</a:t>
            </a:r>
            <a:endParaRPr lang="zh-TW" altLang="zh-TW" dirty="0"/>
          </a:p>
          <a:p>
            <a:pPr marL="357188" indent="-357188"/>
            <a:endParaRPr lang="en-US" altLang="zh-TW" dirty="0"/>
          </a:p>
          <a:p>
            <a:pPr marL="630238" lvl="1" indent="-265113"/>
            <a:endParaRPr lang="en-US" altLang="zh-TW" sz="1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30238" lvl="1" indent="-265113"/>
            <a:r>
              <a:rPr lang="en-US" altLang="zh-TW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 </a:t>
            </a:r>
            <a:r>
              <a:rPr lang="en-US" altLang="zh-TW" sz="1800" dirty="0"/>
              <a:t>: focal length (</a:t>
            </a:r>
            <a:r>
              <a:rPr lang="zh-TW" altLang="zh-TW" sz="1800" dirty="0"/>
              <a:t>焦距</a:t>
            </a:r>
            <a:r>
              <a:rPr lang="en-US" altLang="zh-TW" sz="1800" dirty="0"/>
              <a:t>)</a:t>
            </a:r>
          </a:p>
          <a:p>
            <a:pPr marL="630238" lvl="1" indent="-265113"/>
            <a:r>
              <a:rPr lang="en-US" altLang="zh-TW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x, y, z</a:t>
            </a:r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altLang="zh-TW" sz="1800" dirty="0"/>
              <a:t>the co-ordinates of</a:t>
            </a:r>
            <a:br>
              <a:rPr lang="en-US" altLang="zh-TW" sz="1800" dirty="0"/>
            </a:br>
            <a:r>
              <a:rPr lang="en-US" altLang="zh-TW" sz="1800" dirty="0"/>
              <a:t> the point X in a 3D scene</a:t>
            </a:r>
          </a:p>
          <a:p>
            <a:pPr marL="630238" lvl="1" indent="-265113"/>
            <a:r>
              <a:rPr lang="en-US" altLang="zh-TW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u, v</a:t>
            </a:r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altLang="zh-TW" sz="1800" dirty="0"/>
              <a:t>the co-ordinates in </a:t>
            </a:r>
            <a:br>
              <a:rPr lang="en-US" altLang="zh-TW" sz="1800" dirty="0"/>
            </a:br>
            <a:r>
              <a:rPr lang="en-US" altLang="zh-TW" sz="1800" dirty="0"/>
              <a:t>the 2D image plane</a:t>
            </a:r>
          </a:p>
          <a:p>
            <a:endParaRPr lang="zh-TW" altLang="en-US" sz="2000" dirty="0"/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3600" dirty="0"/>
              <a:t>Image representations, a few concepts</a:t>
            </a:r>
            <a:endParaRPr lang="zh-TW" altLang="en-US" sz="3600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Processing, Analysis, and Machine Vision,  4</a:t>
            </a:r>
            <a:r>
              <a:rPr lang="en-US" sz="1200" baseline="30000" dirty="0"/>
              <a:t>th</a:t>
            </a:r>
            <a:r>
              <a:rPr lang="en-US" sz="1200" dirty="0"/>
              <a:t> Edition		                 </a:t>
            </a:r>
            <a:r>
              <a:rPr lang="en-US" sz="1200" dirty="0" err="1"/>
              <a:t>Sonka</a:t>
            </a:r>
            <a:r>
              <a:rPr lang="en-US" sz="1200" dirty="0"/>
              <a:t>, </a:t>
            </a:r>
            <a:r>
              <a:rPr lang="en-US" sz="1200" dirty="0" err="1"/>
              <a:t>Hlavac</a:t>
            </a:r>
            <a:r>
              <a:rPr lang="en-US" sz="1200" dirty="0"/>
              <a:t> &amp; Boyle</a:t>
            </a: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3103531"/>
            <a:ext cx="4724400" cy="3140497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762000" y="4806612"/>
            <a:ext cx="3013742" cy="143741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/>
              <p:cNvSpPr txBox="1"/>
              <p:nvPr/>
            </p:nvSpPr>
            <p:spPr>
              <a:xfrm>
                <a:off x="1066800" y="2065270"/>
                <a:ext cx="754757" cy="5247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𝑥𝑓</m:t>
                          </m:r>
                        </m:num>
                        <m:den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800" y="2065270"/>
                <a:ext cx="754757" cy="52475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/>
              <p:cNvSpPr txBox="1"/>
              <p:nvPr/>
            </p:nvSpPr>
            <p:spPr>
              <a:xfrm>
                <a:off x="2473829" y="2065270"/>
                <a:ext cx="754053" cy="5247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𝑦𝑓</m:t>
                          </m:r>
                        </m:num>
                        <m:den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2" name="文字方塊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3829" y="2065270"/>
                <a:ext cx="754053" cy="52475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01685608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FFFF00"/>
                </a:solidFill>
              </a:rPr>
              <a:t>Inner borders </a:t>
            </a:r>
            <a:r>
              <a:rPr lang="en-US" altLang="zh-TW" dirty="0"/>
              <a:t>and </a:t>
            </a:r>
            <a:r>
              <a:rPr lang="en-US" altLang="zh-TW" dirty="0">
                <a:solidFill>
                  <a:srgbClr val="FFFF00"/>
                </a:solidFill>
              </a:rPr>
              <a:t>outer borders </a:t>
            </a:r>
            <a:r>
              <a:rPr lang="en-US" altLang="zh-TW" dirty="0"/>
              <a:t>of a </a:t>
            </a:r>
            <a:r>
              <a:rPr lang="en-US" altLang="zh-TW" dirty="0">
                <a:solidFill>
                  <a:srgbClr val="FFC000"/>
                </a:solidFill>
              </a:rPr>
              <a:t>region</a:t>
            </a:r>
          </a:p>
          <a:p>
            <a:pPr lvl="1"/>
            <a:r>
              <a:rPr lang="en-US" altLang="zh-TW" dirty="0"/>
              <a:t>Region inner borders shown as white circles and outer borders shown as black squares (using 4-neighborhoods).</a:t>
            </a:r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sz="1400" dirty="0"/>
          </a:p>
          <a:p>
            <a:r>
              <a:rPr lang="en-US" altLang="zh-TW" dirty="0">
                <a:solidFill>
                  <a:srgbClr val="FFC000"/>
                </a:solidFill>
              </a:rPr>
              <a:t>Convex region</a:t>
            </a:r>
            <a:endParaRPr lang="zh-TW" altLang="en-US" dirty="0">
              <a:solidFill>
                <a:srgbClr val="FFC000"/>
              </a:solidFill>
            </a:endParaRPr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Matric and topological properties of digital images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Processing, Analysis, and Machine Vision,  4</a:t>
            </a:r>
            <a:r>
              <a:rPr lang="en-US" sz="1200" baseline="30000" dirty="0"/>
              <a:t>th</a:t>
            </a:r>
            <a:r>
              <a:rPr lang="en-US" sz="1200" dirty="0"/>
              <a:t> Edition		                 </a:t>
            </a:r>
            <a:r>
              <a:rPr lang="en-US" sz="1200" dirty="0" err="1"/>
              <a:t>Sonka</a:t>
            </a:r>
            <a:r>
              <a:rPr lang="en-US" sz="1200" dirty="0"/>
              <a:t>, </a:t>
            </a:r>
            <a:r>
              <a:rPr lang="en-US" sz="1200" dirty="0" err="1"/>
              <a:t>Hlavac</a:t>
            </a:r>
            <a:r>
              <a:rPr lang="en-US" sz="1200" dirty="0"/>
              <a:t> &amp; Boyle</a:t>
            </a:r>
          </a:p>
        </p:txBody>
      </p:sp>
      <p:pic>
        <p:nvPicPr>
          <p:cNvPr id="9" name="Picture 1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2895600"/>
            <a:ext cx="2808682" cy="14518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7024" y="5177793"/>
            <a:ext cx="3408671" cy="10088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15525895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>
          <a:xfrm>
            <a:off x="228600" y="1524000"/>
            <a:ext cx="8915400" cy="5058996"/>
          </a:xfrm>
        </p:spPr>
        <p:txBody>
          <a:bodyPr>
            <a:normAutofit fontScale="92500" lnSpcReduction="10000"/>
          </a:bodyPr>
          <a:lstStyle/>
          <a:p>
            <a:r>
              <a:rPr lang="en-US" altLang="zh-TW" dirty="0"/>
              <a:t>Convex hull</a:t>
            </a:r>
          </a:p>
          <a:p>
            <a:pPr lvl="1"/>
            <a:r>
              <a:rPr lang="en-US" altLang="zh-TW" dirty="0"/>
              <a:t>A </a:t>
            </a:r>
            <a:r>
              <a:rPr lang="en-US" altLang="zh-TW" dirty="0">
                <a:solidFill>
                  <a:srgbClr val="FFC000"/>
                </a:solidFill>
              </a:rPr>
              <a:t>convex hull </a:t>
            </a:r>
            <a:r>
              <a:rPr lang="en-US" altLang="zh-TW" dirty="0"/>
              <a:t>of a region is the </a:t>
            </a:r>
            <a:br>
              <a:rPr lang="en-US" altLang="zh-TW" dirty="0"/>
            </a:br>
            <a:r>
              <a:rPr lang="en-US" altLang="zh-TW" dirty="0"/>
              <a:t>smallest convex region containing </a:t>
            </a:r>
            <a:br>
              <a:rPr lang="en-US" altLang="zh-TW" dirty="0"/>
            </a:br>
            <a:r>
              <a:rPr lang="en-US" altLang="zh-TW" dirty="0"/>
              <a:t>the input region.</a:t>
            </a:r>
          </a:p>
          <a:p>
            <a:pPr lvl="1"/>
            <a:endParaRPr lang="en-US" altLang="zh-TW" dirty="0"/>
          </a:p>
          <a:p>
            <a:r>
              <a:rPr lang="en-US" altLang="zh-TW" dirty="0"/>
              <a:t>Topological </a:t>
            </a:r>
            <a:r>
              <a:rPr lang="en-US" altLang="zh-TW" sz="1900" dirty="0"/>
              <a:t>(</a:t>
            </a:r>
            <a:r>
              <a:rPr lang="zh-TW" altLang="en-US" sz="1900" dirty="0">
                <a:effectLst/>
              </a:rPr>
              <a:t>拓撲學的</a:t>
            </a:r>
            <a:r>
              <a:rPr lang="en-US" altLang="zh-TW" sz="1900" dirty="0">
                <a:effectLst/>
              </a:rPr>
              <a:t>) </a:t>
            </a:r>
            <a:r>
              <a:rPr lang="en-US" altLang="zh-TW" dirty="0"/>
              <a:t>properties</a:t>
            </a:r>
          </a:p>
          <a:p>
            <a:pPr lvl="1"/>
            <a:r>
              <a:rPr lang="en-US" altLang="zh-TW" dirty="0"/>
              <a:t>Topological properties are </a:t>
            </a:r>
            <a:r>
              <a:rPr lang="en-US" altLang="zh-TW" dirty="0">
                <a:solidFill>
                  <a:srgbClr val="FFC000"/>
                </a:solidFill>
              </a:rPr>
              <a:t>invariant</a:t>
            </a:r>
            <a:r>
              <a:rPr lang="en-US" altLang="zh-TW" dirty="0"/>
              <a:t> to </a:t>
            </a:r>
            <a:r>
              <a:rPr lang="en-US" altLang="zh-TW" dirty="0">
                <a:solidFill>
                  <a:srgbClr val="FFC000"/>
                </a:solidFill>
              </a:rPr>
              <a:t>homeomorphic (</a:t>
            </a:r>
            <a:r>
              <a:rPr lang="zh-TW" altLang="zh-TW" dirty="0">
                <a:solidFill>
                  <a:srgbClr val="FFC000"/>
                </a:solidFill>
                <a:effectLst/>
                <a:latin typeface="Arial Unicode MS"/>
                <a:ea typeface="inherit"/>
              </a:rPr>
              <a:t>同胚</a:t>
            </a:r>
            <a:r>
              <a:rPr lang="zh-TW" altLang="zh-TW" sz="700" dirty="0">
                <a:solidFill>
                  <a:srgbClr val="FFC000"/>
                </a:solidFill>
                <a:effectLst/>
              </a:rPr>
              <a:t> </a:t>
            </a:r>
            <a:r>
              <a:rPr lang="en-US" altLang="zh-TW" dirty="0">
                <a:solidFill>
                  <a:srgbClr val="FFC000"/>
                </a:solidFill>
              </a:rPr>
              <a:t>) transforms</a:t>
            </a:r>
            <a:r>
              <a:rPr lang="en-US" altLang="zh-TW" dirty="0"/>
              <a:t>.</a:t>
            </a:r>
          </a:p>
          <a:p>
            <a:pPr lvl="1"/>
            <a:r>
              <a:rPr lang="en-US" altLang="zh-TW" dirty="0"/>
              <a:t>For example, rubber sheet transforms</a:t>
            </a:r>
          </a:p>
          <a:p>
            <a:pPr lvl="2"/>
            <a:r>
              <a:rPr lang="en-US" altLang="zh-TW" dirty="0"/>
              <a:t>Imagine a small rubber balloon with an object painted on it.</a:t>
            </a:r>
          </a:p>
          <a:p>
            <a:pPr lvl="2"/>
            <a:r>
              <a:rPr lang="en-US" altLang="zh-TW" dirty="0"/>
              <a:t>Topological properties of the object are those which are invariant to arbitrary stretching of the rubber sheet.</a:t>
            </a:r>
          </a:p>
          <a:p>
            <a:pPr lvl="2"/>
            <a:r>
              <a:rPr lang="en-US" altLang="zh-TW" dirty="0"/>
              <a:t>Stretching does not change contiguity of the object parts and does not change the number of holes in regions.</a:t>
            </a:r>
          </a:p>
          <a:p>
            <a:pPr lvl="1"/>
            <a:endParaRPr lang="en-US" altLang="zh-TW" dirty="0"/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Matric and topological properties of digital images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Processing, Analysis, and Machine Vision,  4</a:t>
            </a:r>
            <a:r>
              <a:rPr lang="en-US" sz="1200" baseline="30000" dirty="0"/>
              <a:t>th</a:t>
            </a:r>
            <a:r>
              <a:rPr lang="en-US" sz="1200" dirty="0"/>
              <a:t> Edition		                 </a:t>
            </a:r>
            <a:r>
              <a:rPr lang="en-US" sz="1200" dirty="0" err="1"/>
              <a:t>Sonka</a:t>
            </a:r>
            <a:r>
              <a:rPr lang="en-US" sz="1200" dirty="0"/>
              <a:t>, </a:t>
            </a:r>
            <a:r>
              <a:rPr lang="en-US" sz="1200" dirty="0" err="1"/>
              <a:t>Hlavac</a:t>
            </a:r>
            <a:r>
              <a:rPr lang="en-US" sz="1200" dirty="0"/>
              <a:t> &amp; Boyle</a:t>
            </a:r>
          </a:p>
        </p:txBody>
      </p:sp>
      <p:pic>
        <p:nvPicPr>
          <p:cNvPr id="8" name="Picture 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1828800"/>
            <a:ext cx="1600200" cy="113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355F2205-3478-4902-A3CF-1C2E69F58488}"/>
              </a:ext>
            </a:extLst>
          </p:cNvPr>
          <p:cNvSpPr/>
          <p:nvPr/>
        </p:nvSpPr>
        <p:spPr>
          <a:xfrm>
            <a:off x="1219200" y="6120917"/>
            <a:ext cx="63246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000" dirty="0"/>
              <a:t>https://gtpreapgeometry.files.wordpress.com/2016/05/ws-topology-or-rubber-sheet-geometry.pdf</a:t>
            </a:r>
          </a:p>
        </p:txBody>
      </p:sp>
    </p:spTree>
    <p:extLst>
      <p:ext uri="{BB962C8B-B14F-4D97-AF65-F5344CB8AC3E}">
        <p14:creationId xmlns:p14="http://schemas.microsoft.com/office/powerpoint/2010/main" val="815525895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idx="1"/>
          </p:nvPr>
        </p:nvSpPr>
        <p:spPr>
          <a:xfrm>
            <a:off x="381000" y="1559394"/>
            <a:ext cx="8534400" cy="4612806"/>
          </a:xfrm>
        </p:spPr>
        <p:txBody>
          <a:bodyPr>
            <a:normAutofit/>
          </a:bodyPr>
          <a:lstStyle/>
          <a:p>
            <a:r>
              <a:rPr lang="en-US" altLang="zh-TW" sz="2000" b="1" dirty="0">
                <a:solidFill>
                  <a:srgbClr val="252525"/>
                </a:solidFill>
                <a:latin typeface="Arial" panose="020B0604020202020204" pitchFamily="34" charset="0"/>
              </a:rPr>
              <a:t>Topology</a:t>
            </a:r>
            <a:r>
              <a:rPr lang="en-US" altLang="zh-TW" sz="2000" dirty="0">
                <a:solidFill>
                  <a:srgbClr val="252525"/>
                </a:solidFill>
                <a:latin typeface="Arial" panose="020B0604020202020204" pitchFamily="34" charset="0"/>
              </a:rPr>
              <a:t> is concerned with the properties of space that are preserved under </a:t>
            </a:r>
            <a:r>
              <a:rPr lang="en-US" altLang="zh-TW" sz="2000" dirty="0">
                <a:solidFill>
                  <a:srgbClr val="0B0080"/>
                </a:solidFill>
                <a:latin typeface="Arial" panose="020B0604020202020204" pitchFamily="34" charset="0"/>
              </a:rPr>
              <a:t>continuous</a:t>
            </a:r>
            <a:r>
              <a:rPr lang="en-US" altLang="zh-TW" sz="2000" dirty="0">
                <a:solidFill>
                  <a:srgbClr val="252525"/>
                </a:solidFill>
                <a:latin typeface="Arial" panose="020B0604020202020204" pitchFamily="34" charset="0"/>
              </a:rPr>
              <a:t> deformations, such as stretching (</a:t>
            </a:r>
            <a:r>
              <a:rPr lang="zh-TW" altLang="en-US" sz="1800" dirty="0">
                <a:solidFill>
                  <a:srgbClr val="252525"/>
                </a:solidFill>
                <a:latin typeface="Arial" panose="020B0604020202020204" pitchFamily="34" charset="0"/>
              </a:rPr>
              <a:t>拉伸</a:t>
            </a:r>
            <a:r>
              <a:rPr lang="en-US" altLang="zh-TW" sz="2000" dirty="0">
                <a:solidFill>
                  <a:srgbClr val="252525"/>
                </a:solidFill>
                <a:latin typeface="Arial" panose="020B0604020202020204" pitchFamily="34" charset="0"/>
              </a:rPr>
              <a:t>) and bending (</a:t>
            </a:r>
            <a:r>
              <a:rPr lang="zh-TW" altLang="en-US" sz="1800" dirty="0">
                <a:solidFill>
                  <a:srgbClr val="252525"/>
                </a:solidFill>
                <a:latin typeface="Arial" panose="020B0604020202020204" pitchFamily="34" charset="0"/>
              </a:rPr>
              <a:t>彎曲</a:t>
            </a:r>
            <a:r>
              <a:rPr lang="en-US" altLang="zh-TW" sz="2000" dirty="0">
                <a:solidFill>
                  <a:srgbClr val="252525"/>
                </a:solidFill>
                <a:latin typeface="Arial" panose="020B0604020202020204" pitchFamily="34" charset="0"/>
              </a:rPr>
              <a:t>), but </a:t>
            </a:r>
            <a:r>
              <a:rPr lang="en-US" altLang="zh-TW" sz="2000" dirty="0">
                <a:solidFill>
                  <a:srgbClr val="FF0000"/>
                </a:solidFill>
                <a:latin typeface="Arial" panose="020B0604020202020204" pitchFamily="34" charset="0"/>
              </a:rPr>
              <a:t>not</a:t>
            </a:r>
            <a:r>
              <a:rPr lang="en-US" altLang="zh-TW" sz="2000" dirty="0">
                <a:solidFill>
                  <a:srgbClr val="252525"/>
                </a:solidFill>
                <a:latin typeface="Arial" panose="020B0604020202020204" pitchFamily="34" charset="0"/>
              </a:rPr>
              <a:t> tearing (</a:t>
            </a:r>
            <a:r>
              <a:rPr lang="zh-TW" altLang="en-US" sz="1800" dirty="0">
                <a:solidFill>
                  <a:srgbClr val="252525"/>
                </a:solidFill>
                <a:latin typeface="Arial" panose="020B0604020202020204" pitchFamily="34" charset="0"/>
              </a:rPr>
              <a:t>撕開</a:t>
            </a:r>
            <a:r>
              <a:rPr lang="en-US" altLang="zh-TW" sz="2000" dirty="0">
                <a:solidFill>
                  <a:srgbClr val="252525"/>
                </a:solidFill>
                <a:latin typeface="Arial" panose="020B0604020202020204" pitchFamily="34" charset="0"/>
              </a:rPr>
              <a:t>) or gluing (</a:t>
            </a:r>
            <a:r>
              <a:rPr lang="zh-TW" altLang="en-US" sz="1800" dirty="0">
                <a:solidFill>
                  <a:srgbClr val="252525"/>
                </a:solidFill>
                <a:latin typeface="Arial" panose="020B0604020202020204" pitchFamily="34" charset="0"/>
              </a:rPr>
              <a:t>黏合</a:t>
            </a:r>
            <a:r>
              <a:rPr lang="en-US" altLang="zh-TW" sz="2000" dirty="0">
                <a:solidFill>
                  <a:srgbClr val="252525"/>
                </a:solidFill>
                <a:latin typeface="Arial" panose="020B0604020202020204" pitchFamily="34" charset="0"/>
              </a:rPr>
              <a:t>).</a:t>
            </a:r>
            <a:endParaRPr lang="zh-TW" altLang="en-US" sz="2000" dirty="0"/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Topological properties</a:t>
            </a:r>
            <a:endParaRPr lang="zh-TW" altLang="en-US" dirty="0"/>
          </a:p>
        </p:txBody>
      </p:sp>
      <p:sp>
        <p:nvSpPr>
          <p:cNvPr id="6" name="矩形 5"/>
          <p:cNvSpPr/>
          <p:nvPr/>
        </p:nvSpPr>
        <p:spPr>
          <a:xfrm>
            <a:off x="832104" y="4790182"/>
            <a:ext cx="4565904" cy="107721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TW" sz="1600" dirty="0">
                <a:solidFill>
                  <a:srgbClr val="002060"/>
                </a:solidFill>
                <a:latin typeface="+mj-lt"/>
              </a:rPr>
              <a:t>Example of the topological properties: genus and connectivity (a-d) have a connectivity of 1, 1, 2, and 3 respectively(MacDonald et. al. , 1986). </a:t>
            </a:r>
            <a:endParaRPr lang="en-US" altLang="zh-TW" sz="1600" b="0" i="0" dirty="0">
              <a:solidFill>
                <a:srgbClr val="002060"/>
              </a:solidFill>
              <a:effectLst/>
              <a:latin typeface="+mj-lt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654" y="2844635"/>
            <a:ext cx="5010150" cy="1838325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832104" y="5983069"/>
            <a:ext cx="4572000" cy="6463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>
            <a:spAutoFit/>
          </a:bodyPr>
          <a:lstStyle/>
          <a:p>
            <a:r>
              <a:rPr lang="zh-TW" altLang="en-US" sz="1200" dirty="0"/>
              <a:t>https://www.researchgate.net/figure/267246393_fig10_Fig-211-Example-of-the-topological-properties-genus-and-connectivity-a-d-have-a</a:t>
            </a:r>
          </a:p>
        </p:txBody>
      </p:sp>
      <p:pic>
        <p:nvPicPr>
          <p:cNvPr id="11266" name="Picture 2" descr="https://upload.wikimedia.org/wikipedia/commons/2/26/Mug_and_Torus_morph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3902" y="3657600"/>
            <a:ext cx="2286000" cy="228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矩形 8"/>
          <p:cNvSpPr/>
          <p:nvPr/>
        </p:nvSpPr>
        <p:spPr>
          <a:xfrm>
            <a:off x="5543550" y="6047601"/>
            <a:ext cx="2946704" cy="27699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r>
              <a:rPr lang="zh-TW" altLang="en-US" sz="1200" dirty="0"/>
              <a:t>https://en.wikipedia.org/wiki/Topology</a:t>
            </a:r>
          </a:p>
        </p:txBody>
      </p:sp>
    </p:spTree>
    <p:extLst>
      <p:ext uri="{BB962C8B-B14F-4D97-AF65-F5344CB8AC3E}">
        <p14:creationId xmlns:p14="http://schemas.microsoft.com/office/powerpoint/2010/main" val="4040510237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>
          <a:xfrm>
            <a:off x="381000" y="1524000"/>
            <a:ext cx="8534400" cy="4953000"/>
          </a:xfrm>
        </p:spPr>
        <p:txBody>
          <a:bodyPr>
            <a:normAutofit/>
          </a:bodyPr>
          <a:lstStyle/>
          <a:p>
            <a:r>
              <a:rPr lang="en-US" altLang="zh-TW" dirty="0">
                <a:solidFill>
                  <a:srgbClr val="FFFF00"/>
                </a:solidFill>
              </a:rPr>
              <a:t>Topological properties</a:t>
            </a:r>
          </a:p>
          <a:p>
            <a:pPr lvl="1"/>
            <a:r>
              <a:rPr lang="en-US" altLang="zh-TW" dirty="0"/>
              <a:t>An object with non-regular shape can be represented by a collection of its topological components.</a:t>
            </a:r>
          </a:p>
          <a:p>
            <a:pPr lvl="1"/>
            <a:r>
              <a:rPr lang="en-US" altLang="zh-TW" dirty="0"/>
              <a:t>The set inside the convex hull which does not belong to an object is called the </a:t>
            </a:r>
            <a:r>
              <a:rPr lang="en-US" altLang="zh-TW" dirty="0">
                <a:solidFill>
                  <a:srgbClr val="FFC000"/>
                </a:solidFill>
              </a:rPr>
              <a:t>deficit </a:t>
            </a:r>
            <a:r>
              <a:rPr lang="en-US" altLang="zh-TW" sz="1600" dirty="0">
                <a:solidFill>
                  <a:srgbClr val="FFC000"/>
                </a:solidFill>
              </a:rPr>
              <a:t>(</a:t>
            </a:r>
            <a:r>
              <a:rPr lang="zh-TW" altLang="en-US" sz="1600" dirty="0">
                <a:solidFill>
                  <a:srgbClr val="FFC000"/>
                </a:solidFill>
              </a:rPr>
              <a:t>不足額</a:t>
            </a:r>
            <a:r>
              <a:rPr lang="en-US" altLang="zh-TW" sz="1600" dirty="0">
                <a:solidFill>
                  <a:srgbClr val="FFC000"/>
                </a:solidFill>
              </a:rPr>
              <a:t>) </a:t>
            </a:r>
            <a:r>
              <a:rPr lang="en-US" altLang="zh-TW" dirty="0">
                <a:solidFill>
                  <a:srgbClr val="FFC000"/>
                </a:solidFill>
              </a:rPr>
              <a:t>of convexity</a:t>
            </a:r>
            <a:r>
              <a:rPr lang="en-US" altLang="zh-TW" dirty="0"/>
              <a:t>, including </a:t>
            </a:r>
            <a:r>
              <a:rPr lang="en-US" altLang="zh-TW" dirty="0">
                <a:solidFill>
                  <a:srgbClr val="00FF00"/>
                </a:solidFill>
              </a:rPr>
              <a:t>lakes</a:t>
            </a:r>
            <a:r>
              <a:rPr lang="en-US" altLang="zh-TW" dirty="0"/>
              <a:t> and </a:t>
            </a:r>
            <a:r>
              <a:rPr lang="en-US" altLang="zh-TW" dirty="0">
                <a:solidFill>
                  <a:srgbClr val="00FF00"/>
                </a:solidFill>
              </a:rPr>
              <a:t>bays</a:t>
            </a:r>
            <a:r>
              <a:rPr lang="en-US" altLang="zh-TW" dirty="0"/>
              <a:t>.</a:t>
            </a:r>
          </a:p>
          <a:p>
            <a:pPr lvl="2"/>
            <a:r>
              <a:rPr lang="en-US" altLang="zh-TW" dirty="0">
                <a:solidFill>
                  <a:srgbClr val="FFC000"/>
                </a:solidFill>
              </a:rPr>
              <a:t>Lakes</a:t>
            </a:r>
            <a:r>
              <a:rPr lang="en-US" altLang="zh-TW" dirty="0"/>
              <a:t> are fully surrounded by the object.</a:t>
            </a:r>
          </a:p>
          <a:p>
            <a:pPr lvl="2"/>
            <a:r>
              <a:rPr lang="en-US" altLang="zh-TW" dirty="0">
                <a:solidFill>
                  <a:srgbClr val="FFC000"/>
                </a:solidFill>
              </a:rPr>
              <a:t>Bays</a:t>
            </a:r>
            <a:r>
              <a:rPr lang="en-US" altLang="zh-TW" dirty="0"/>
              <a:t> are contiguous with the border of the convex hull of the object.</a:t>
            </a:r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Matric and topological properties of digital images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Processing, Analysis, and Machine Vision,  4</a:t>
            </a:r>
            <a:r>
              <a:rPr lang="en-US" sz="1200" baseline="30000" dirty="0"/>
              <a:t>th</a:t>
            </a:r>
            <a:r>
              <a:rPr lang="en-US" sz="1200" dirty="0"/>
              <a:t> Edition		                 </a:t>
            </a:r>
            <a:r>
              <a:rPr lang="en-US" sz="1200" dirty="0" err="1"/>
              <a:t>Sonka</a:t>
            </a:r>
            <a:r>
              <a:rPr lang="en-US" sz="1200" dirty="0"/>
              <a:t>, </a:t>
            </a:r>
            <a:r>
              <a:rPr lang="en-US" sz="1200" dirty="0" err="1"/>
              <a:t>Hlavac</a:t>
            </a:r>
            <a:r>
              <a:rPr lang="en-US" sz="1200" dirty="0"/>
              <a:t> &amp; Boyle</a:t>
            </a:r>
          </a:p>
        </p:txBody>
      </p:sp>
      <p:pic>
        <p:nvPicPr>
          <p:cNvPr id="9" name="Picture 1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4718265"/>
            <a:ext cx="7391400" cy="1575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3902965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>
          <a:xfrm>
            <a:off x="381000" y="1366735"/>
            <a:ext cx="8534400" cy="4770071"/>
          </a:xfrm>
        </p:spPr>
        <p:txBody>
          <a:bodyPr/>
          <a:lstStyle/>
          <a:p>
            <a:r>
              <a:rPr lang="en-US" altLang="zh-TW" dirty="0"/>
              <a:t>The brightness </a:t>
            </a:r>
            <a:r>
              <a:rPr lang="en-US" altLang="zh-TW" dirty="0">
                <a:solidFill>
                  <a:srgbClr val="FFC000"/>
                </a:solidFill>
              </a:rPr>
              <a:t>histogram</a:t>
            </a:r>
            <a:r>
              <a:rPr lang="en-US" altLang="zh-TW" dirty="0"/>
              <a:t> of an image provides the frequency of the brightness value in the image.</a:t>
            </a:r>
          </a:p>
          <a:p>
            <a:r>
              <a:rPr lang="en-US" altLang="zh-TW" dirty="0">
                <a:solidFill>
                  <a:srgbClr val="FFC000"/>
                </a:solidFill>
              </a:rPr>
              <a:t>Local smoothing </a:t>
            </a:r>
            <a:r>
              <a:rPr lang="en-US" altLang="zh-TW" dirty="0"/>
              <a:t>of the histogram </a:t>
            </a:r>
          </a:p>
          <a:p>
            <a:pPr lvl="1"/>
            <a:r>
              <a:rPr lang="en-US" altLang="zh-TW" dirty="0"/>
              <a:t>To reduce the number of local minima and maxima</a:t>
            </a:r>
            <a:endParaRPr lang="zh-TW" altLang="en-US" dirty="0"/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Histograms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Processing, Analysis, and Machine Vision,  4</a:t>
            </a:r>
            <a:r>
              <a:rPr lang="en-US" sz="1200" baseline="30000" dirty="0"/>
              <a:t>th</a:t>
            </a:r>
            <a:r>
              <a:rPr lang="en-US" sz="1200" dirty="0"/>
              <a:t> Edition		                 </a:t>
            </a:r>
            <a:r>
              <a:rPr lang="en-US" sz="1200" dirty="0" err="1"/>
              <a:t>Sonka</a:t>
            </a:r>
            <a:r>
              <a:rPr lang="en-US" sz="1200" dirty="0"/>
              <a:t>, </a:t>
            </a:r>
            <a:r>
              <a:rPr lang="en-US" sz="1200" dirty="0" err="1"/>
              <a:t>Hlavac</a:t>
            </a:r>
            <a:r>
              <a:rPr lang="en-US" sz="1200" dirty="0"/>
              <a:t> &amp; Boyle</a:t>
            </a:r>
          </a:p>
        </p:txBody>
      </p:sp>
      <p:pic>
        <p:nvPicPr>
          <p:cNvPr id="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435" y="3246071"/>
            <a:ext cx="3022600" cy="30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2408" y="3246071"/>
            <a:ext cx="4029808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525895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尾版面配置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25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內容版面配置區 3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altLang="zh-TW" dirty="0">
                    <a:solidFill>
                      <a:srgbClr val="FFFF00"/>
                    </a:solidFill>
                  </a:rPr>
                  <a:t>Information entropy</a:t>
                </a:r>
              </a:p>
              <a:p>
                <a:pPr lvl="1"/>
                <a:r>
                  <a:rPr lang="en-US" altLang="zh-TW" dirty="0"/>
                  <a:t>The entropy can serve as an measure of ‘</a:t>
                </a:r>
                <a:r>
                  <a:rPr lang="en-US" altLang="zh-TW" dirty="0">
                    <a:solidFill>
                      <a:srgbClr val="FFC000"/>
                    </a:solidFill>
                  </a:rPr>
                  <a:t>disorder</a:t>
                </a:r>
                <a:r>
                  <a:rPr lang="en-US" altLang="zh-TW" dirty="0"/>
                  <a:t>’.</a:t>
                </a:r>
              </a:p>
              <a:p>
                <a:pPr lvl="1"/>
                <a:r>
                  <a:rPr lang="en-US" altLang="zh-TW" dirty="0">
                    <a:solidFill>
                      <a:srgbClr val="FFC000"/>
                    </a:solidFill>
                  </a:rPr>
                  <a:t>As the level of disorder rises, entropy increases and events are less predictable.</a:t>
                </a:r>
              </a:p>
              <a:p>
                <a:pPr lvl="1"/>
                <a:r>
                  <a:rPr lang="en-US" altLang="zh-TW" dirty="0"/>
                  <a:t>Assuming a discrete random </a:t>
                </a:r>
                <a:br>
                  <a:rPr lang="en-US" altLang="zh-TW" dirty="0"/>
                </a:br>
                <a:r>
                  <a:rPr lang="en-US" altLang="zh-TW" dirty="0"/>
                  <a:t>variable </a:t>
                </a:r>
                <a:r>
                  <a:rPr lang="en-US" altLang="zh-TW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altLang="zh-TW" dirty="0"/>
                  <a:t> with possible </a:t>
                </a:r>
                <a:br>
                  <a:rPr lang="en-US" altLang="zh-TW" dirty="0"/>
                </a:br>
                <a:r>
                  <a:rPr lang="en-US" altLang="zh-TW" dirty="0"/>
                  <a:t>outcomes </a:t>
                </a:r>
                <a:r>
                  <a:rPr lang="en-US" altLang="zh-TW" i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altLang="zh-TW" i="1" baseline="-25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</a:t>
                </a:r>
                <a:r>
                  <a:rPr lang="en-US" altLang="zh-TW" dirty="0"/>
                  <a:t>, </a:t>
                </a:r>
                <a:r>
                  <a:rPr lang="en-US" altLang="zh-TW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</a:t>
                </a:r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1,…,</a:t>
                </a:r>
                <a:r>
                  <a:rPr lang="en-US" altLang="zh-TW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</a:t>
                </a:r>
                <a:r>
                  <a:rPr lang="en-US" altLang="zh-TW" dirty="0"/>
                  <a:t>. </a:t>
                </a:r>
                <a:br>
                  <a:rPr lang="en-US" altLang="zh-TW" dirty="0"/>
                </a:br>
                <a:r>
                  <a:rPr lang="en-US" altLang="zh-TW" dirty="0"/>
                  <a:t>Then the entropy defined as </a:t>
                </a:r>
              </a:p>
              <a:p>
                <a:pPr marL="984250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altLang="zh-TW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pt-BR" altLang="zh-TW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pt-BR" altLang="zh-TW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pt-BR" altLang="zh-TW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pt-BR" altLang="zh-TW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altLang="zh-TW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altLang="zh-TW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altLang="zh-TW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TW" b="0" i="1" baseline="-25000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  <m:r>
                            <m:rPr>
                              <m:sty m:val="p"/>
                            </m:rPr>
                            <a:rPr lang="en-US" altLang="zh-TW" b="0" i="0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US" altLang="zh-TW" b="0" i="1" baseline="-25000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TW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zh-TW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TW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i="1" baseline="-2500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TW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altLang="zh-TW" dirty="0"/>
              </a:p>
              <a:p>
                <a:pPr marL="365125" lvl="1" indent="0">
                  <a:buNone/>
                </a:pPr>
                <a:r>
                  <a:rPr lang="en-US" altLang="zh-TW" dirty="0"/>
                  <a:t>   where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0</m:t>
                    </m:r>
                    <m:sSub>
                      <m:sSub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TW">
                            <a:latin typeface="Cambria Math" panose="02040503050406030204" pitchFamily="18" charset="0"/>
                          </a:rPr>
                          <m:t>log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0=1</m:t>
                    </m:r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TW">
                            <a:latin typeface="Cambria Math" panose="02040503050406030204" pitchFamily="18" charset="0"/>
                          </a:rPr>
                          <m:t>log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1=0</m:t>
                    </m:r>
                  </m:oMath>
                </a14:m>
                <a:r>
                  <a:rPr lang="en-US" altLang="zh-TW" dirty="0"/>
                  <a:t>; </a:t>
                </a:r>
                <a:br>
                  <a:rPr lang="en-US" altLang="zh-TW" dirty="0"/>
                </a:br>
                <a:r>
                  <a:rPr lang="en-US" altLang="zh-TW" dirty="0"/>
                  <a:t>           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TW">
                            <a:latin typeface="Cambria Math" panose="02040503050406030204" pitchFamily="18" charset="0"/>
                          </a:rPr>
                          <m:t>log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f>
                      <m:f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zh-TW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zh-TW" altLang="en-US" dirty="0"/>
              </a:p>
              <a:p>
                <a:pPr marL="365125" lvl="1" indent="0">
                  <a:buNone/>
                </a:pPr>
                <a:endParaRPr lang="zh-TW" altLang="en-US" dirty="0"/>
              </a:p>
            </p:txBody>
          </p:sp>
        </mc:Choice>
        <mc:Fallback xmlns="">
          <p:sp>
            <p:nvSpPr>
              <p:cNvPr id="4" name="內容版面配置區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214" t="-607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Entropy</a:t>
            </a:r>
            <a:endParaRPr lang="zh-TW" altLang="en-US" dirty="0"/>
          </a:p>
        </p:txBody>
      </p:sp>
      <p:pic>
        <p:nvPicPr>
          <p:cNvPr id="12290" name="Picture 2" descr="https://miro.medium.com/v2/resize:fit:565/1*M15RZMSk8nGEyOnD8haF-A.png">
            <a:extLst>
              <a:ext uri="{FF2B5EF4-FFF2-40B4-BE49-F238E27FC236}">
                <a16:creationId xmlns:a16="http://schemas.microsoft.com/office/drawing/2014/main" id="{F1491305-987B-4594-96A7-7752781AF4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6854" y="3048000"/>
            <a:ext cx="3922345" cy="2819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E5BB09BF-CFD0-4BC6-ADDB-6EB112FE06F9}"/>
              </a:ext>
            </a:extLst>
          </p:cNvPr>
          <p:cNvSpPr/>
          <p:nvPr/>
        </p:nvSpPr>
        <p:spPr>
          <a:xfrm>
            <a:off x="5220789" y="5867367"/>
            <a:ext cx="3526972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100" dirty="0"/>
              <a:t>https://towardsdatascience.com/entropy-how-decision-trees-make-decisions-2946b9c18c8</a:t>
            </a:r>
          </a:p>
        </p:txBody>
      </p:sp>
    </p:spTree>
    <p:extLst>
      <p:ext uri="{BB962C8B-B14F-4D97-AF65-F5344CB8AC3E}">
        <p14:creationId xmlns:p14="http://schemas.microsoft.com/office/powerpoint/2010/main" val="1712102978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尾版面配置區 1">
            <a:extLst>
              <a:ext uri="{FF2B5EF4-FFF2-40B4-BE49-F238E27FC236}">
                <a16:creationId xmlns:a16="http://schemas.microsoft.com/office/drawing/2014/main" id="{F92D095B-6D6C-4F50-94D5-9B32C84935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A1BD1B91-9313-4E0D-9D10-8EAED8842D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E6F2AF5F-0A2E-4A37-AFA4-0D2AE8CFCB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標題 4">
            <a:extLst>
              <a:ext uri="{FF2B5EF4-FFF2-40B4-BE49-F238E27FC236}">
                <a16:creationId xmlns:a16="http://schemas.microsoft.com/office/drawing/2014/main" id="{09790312-9610-4A75-AAA8-4D551F73C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1266" name="Picture 2" descr="https://devopedia.org/images/article/168/4250.1555312917.jpg">
            <a:extLst>
              <a:ext uri="{FF2B5EF4-FFF2-40B4-BE49-F238E27FC236}">
                <a16:creationId xmlns:a16="http://schemas.microsoft.com/office/drawing/2014/main" id="{E7269346-C975-40D3-A902-54D4DB7C45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EA9A1F8D-2E0E-4A76-BB93-18029567ADD7}"/>
              </a:ext>
            </a:extLst>
          </p:cNvPr>
          <p:cNvSpPr/>
          <p:nvPr/>
        </p:nvSpPr>
        <p:spPr>
          <a:xfrm>
            <a:off x="2209800" y="6596390"/>
            <a:ext cx="4724400" cy="261610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zh-TW" altLang="en-US" sz="1100" dirty="0"/>
              <a:t>https://devopedia.org/images/article/168/4250.1555312917.jpg</a:t>
            </a:r>
          </a:p>
        </p:txBody>
      </p:sp>
    </p:spTree>
    <p:extLst>
      <p:ext uri="{BB962C8B-B14F-4D97-AF65-F5344CB8AC3E}">
        <p14:creationId xmlns:p14="http://schemas.microsoft.com/office/powerpoint/2010/main" val="1728625373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FFFF00"/>
                </a:solidFill>
              </a:rPr>
              <a:t>Contrast</a:t>
            </a:r>
          </a:p>
          <a:p>
            <a:pPr lvl="1"/>
            <a:r>
              <a:rPr lang="en-US" altLang="zh-TW" dirty="0">
                <a:solidFill>
                  <a:srgbClr val="FFC000"/>
                </a:solidFill>
              </a:rPr>
              <a:t>Contrast</a:t>
            </a:r>
            <a:r>
              <a:rPr lang="en-US" altLang="zh-TW" dirty="0"/>
              <a:t> is the </a:t>
            </a:r>
            <a:r>
              <a:rPr lang="en-US" altLang="zh-TW" dirty="0">
                <a:solidFill>
                  <a:srgbClr val="00FF00"/>
                </a:solidFill>
              </a:rPr>
              <a:t>local</a:t>
            </a:r>
            <a:r>
              <a:rPr lang="en-US" altLang="zh-TW" dirty="0"/>
              <a:t> change in brightness and is defined as the ratio between average brightness of an object and the background.</a:t>
            </a:r>
          </a:p>
          <a:p>
            <a:pPr lvl="1"/>
            <a:r>
              <a:rPr lang="en-US" altLang="zh-TW" dirty="0">
                <a:solidFill>
                  <a:srgbClr val="FFC000"/>
                </a:solidFill>
              </a:rPr>
              <a:t>Conditional contrast effect</a:t>
            </a:r>
          </a:p>
          <a:p>
            <a:pPr lvl="2"/>
            <a:r>
              <a:rPr lang="en-US" altLang="zh-TW" dirty="0"/>
              <a:t>Circles inside squares have the same brightness.</a:t>
            </a:r>
          </a:p>
          <a:p>
            <a:pPr lvl="2"/>
            <a:r>
              <a:rPr lang="en-US" altLang="zh-TW" dirty="0"/>
              <a:t>Human perceive the brightness of the small circles as different.</a:t>
            </a:r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Visual perception of the image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Processing, Analysis, and Machine Vision,  4</a:t>
            </a:r>
            <a:r>
              <a:rPr lang="en-US" sz="1200" baseline="30000" dirty="0"/>
              <a:t>th</a:t>
            </a:r>
            <a:r>
              <a:rPr lang="en-US" sz="1200" dirty="0"/>
              <a:t> Edition		                 </a:t>
            </a:r>
            <a:r>
              <a:rPr lang="en-US" sz="1200" dirty="0" err="1"/>
              <a:t>Sonka</a:t>
            </a:r>
            <a:r>
              <a:rPr lang="en-US" sz="1200" dirty="0"/>
              <a:t>, </a:t>
            </a:r>
            <a:r>
              <a:rPr lang="en-US" sz="1200" dirty="0" err="1"/>
              <a:t>Hlavac</a:t>
            </a:r>
            <a:r>
              <a:rPr lang="en-US" sz="1200" dirty="0"/>
              <a:t> &amp; Boyle</a:t>
            </a:r>
          </a:p>
        </p:txBody>
      </p:sp>
      <p:pic>
        <p:nvPicPr>
          <p:cNvPr id="8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4612615"/>
            <a:ext cx="6400800" cy="1490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15525895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>
          <a:xfrm>
            <a:off x="381000" y="1508391"/>
            <a:ext cx="8534400" cy="4612806"/>
          </a:xfrm>
        </p:spPr>
        <p:txBody>
          <a:bodyPr/>
          <a:lstStyle/>
          <a:p>
            <a:r>
              <a:rPr lang="en-US" altLang="zh-TW" dirty="0">
                <a:solidFill>
                  <a:srgbClr val="FFFF00"/>
                </a:solidFill>
              </a:rPr>
              <a:t>Acuity (</a:t>
            </a:r>
            <a:r>
              <a:rPr lang="zh-TW" altLang="zh-TW" sz="2000" dirty="0">
                <a:solidFill>
                  <a:srgbClr val="FFFF00"/>
                </a:solidFill>
              </a:rPr>
              <a:t>敏銳</a:t>
            </a:r>
            <a:r>
              <a:rPr lang="zh-TW" altLang="en-US" sz="2000" dirty="0">
                <a:solidFill>
                  <a:srgbClr val="FFFF00"/>
                </a:solidFill>
              </a:rPr>
              <a:t>度</a:t>
            </a:r>
            <a:r>
              <a:rPr lang="en-US" altLang="zh-TW" dirty="0">
                <a:solidFill>
                  <a:srgbClr val="FFFF00"/>
                </a:solidFill>
              </a:rPr>
              <a:t>)</a:t>
            </a:r>
          </a:p>
          <a:p>
            <a:pPr lvl="1"/>
            <a:r>
              <a:rPr lang="en-US" altLang="zh-TW" dirty="0">
                <a:solidFill>
                  <a:srgbClr val="FFC000"/>
                </a:solidFill>
              </a:rPr>
              <a:t>Acuity </a:t>
            </a:r>
            <a:r>
              <a:rPr lang="en-US" altLang="zh-TW" dirty="0"/>
              <a:t>is the ability to detect details in an image.</a:t>
            </a:r>
          </a:p>
          <a:p>
            <a:pPr lvl="2"/>
            <a:r>
              <a:rPr lang="en-US" altLang="zh-TW" dirty="0"/>
              <a:t>The human eye is </a:t>
            </a:r>
            <a:br>
              <a:rPr lang="en-US" altLang="zh-TW" dirty="0"/>
            </a:br>
            <a:r>
              <a:rPr lang="en-US" altLang="zh-TW" dirty="0">
                <a:solidFill>
                  <a:srgbClr val="FFC000"/>
                </a:solidFill>
              </a:rPr>
              <a:t>less sensitive </a:t>
            </a:r>
            <a:r>
              <a:rPr lang="en-US" altLang="zh-TW" dirty="0"/>
              <a:t>to slow and fast changes in brightness in the image plane but </a:t>
            </a:r>
            <a:br>
              <a:rPr lang="en-US" altLang="zh-TW" dirty="0"/>
            </a:br>
            <a:r>
              <a:rPr lang="en-US" altLang="zh-TW" dirty="0">
                <a:solidFill>
                  <a:srgbClr val="FFC000"/>
                </a:solidFill>
              </a:rPr>
              <a:t>more sensitive </a:t>
            </a:r>
            <a:r>
              <a:rPr lang="en-US" altLang="zh-TW" dirty="0"/>
              <a:t>to intermediate (</a:t>
            </a:r>
            <a:r>
              <a:rPr lang="zh-TW" altLang="en-US" sz="1800" dirty="0"/>
              <a:t>中間的</a:t>
            </a:r>
            <a:r>
              <a:rPr lang="en-US" altLang="zh-TW" dirty="0"/>
              <a:t>) changes.</a:t>
            </a:r>
          </a:p>
          <a:p>
            <a:pPr lvl="2"/>
            <a:r>
              <a:rPr lang="en-US" altLang="zh-TW" dirty="0"/>
              <a:t>Acuity also decreases with increasing distance from the optical axis </a:t>
            </a:r>
            <a:r>
              <a:rPr lang="en-US" altLang="zh-TW" sz="1800" dirty="0"/>
              <a:t>(</a:t>
            </a:r>
            <a:r>
              <a:rPr lang="zh-TW" altLang="zh-TW" sz="1800" dirty="0"/>
              <a:t>光軸</a:t>
            </a:r>
            <a:r>
              <a:rPr lang="en-US" altLang="zh-TW" sz="1800" dirty="0"/>
              <a:t>).</a:t>
            </a:r>
          </a:p>
          <a:p>
            <a:pPr lvl="1"/>
            <a:r>
              <a:rPr lang="en-US" altLang="zh-TW" dirty="0">
                <a:solidFill>
                  <a:srgbClr val="FFC000"/>
                </a:solidFill>
              </a:rPr>
              <a:t>Resolution</a:t>
            </a:r>
            <a:r>
              <a:rPr lang="en-US" altLang="zh-TW" dirty="0"/>
              <a:t> in an image is </a:t>
            </a:r>
            <a:r>
              <a:rPr lang="en-US" altLang="zh-TW" dirty="0">
                <a:solidFill>
                  <a:srgbClr val="00FF00"/>
                </a:solidFill>
              </a:rPr>
              <a:t>bounded </a:t>
            </a:r>
            <a:r>
              <a:rPr lang="en-US" altLang="zh-TW" dirty="0"/>
              <a:t>by the resolution ability of the human eye.</a:t>
            </a:r>
            <a:endParaRPr lang="zh-TW" altLang="en-US" dirty="0"/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Visual perception of the image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Processing, Analysis, and Machine Vision,  4</a:t>
            </a:r>
            <a:r>
              <a:rPr lang="en-US" sz="1200" baseline="30000" dirty="0"/>
              <a:t>th</a:t>
            </a:r>
            <a:r>
              <a:rPr lang="en-US" sz="1200" dirty="0"/>
              <a:t> Edition		                 </a:t>
            </a:r>
            <a:r>
              <a:rPr lang="en-US" sz="1200" dirty="0" err="1"/>
              <a:t>Sonka</a:t>
            </a:r>
            <a:r>
              <a:rPr lang="en-US" sz="1200" dirty="0"/>
              <a:t>, </a:t>
            </a:r>
            <a:r>
              <a:rPr lang="en-US" sz="1200" dirty="0" err="1"/>
              <a:t>Hlavac</a:t>
            </a:r>
            <a:r>
              <a:rPr lang="en-US" sz="1200" dirty="0"/>
              <a:t> &amp; Boyle</a:t>
            </a:r>
          </a:p>
        </p:txBody>
      </p:sp>
    </p:spTree>
    <p:extLst>
      <p:ext uri="{BB962C8B-B14F-4D97-AF65-F5344CB8AC3E}">
        <p14:creationId xmlns:p14="http://schemas.microsoft.com/office/powerpoint/2010/main" val="815525895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Some </a:t>
            </a:r>
            <a:r>
              <a:rPr lang="en-US" altLang="zh-TW" dirty="0">
                <a:solidFill>
                  <a:srgbClr val="FFFF00"/>
                </a:solidFill>
              </a:rPr>
              <a:t>visual illusions </a:t>
            </a:r>
            <a:r>
              <a:rPr lang="en-US" altLang="zh-TW" dirty="0"/>
              <a:t>(</a:t>
            </a:r>
            <a:r>
              <a:rPr lang="zh-TW" altLang="en-US" sz="1800" dirty="0"/>
              <a:t>錯覺</a:t>
            </a:r>
            <a:r>
              <a:rPr lang="en-US" altLang="zh-TW" dirty="0"/>
              <a:t>)</a:t>
            </a:r>
          </a:p>
          <a:p>
            <a:pPr lvl="1"/>
            <a:r>
              <a:rPr lang="en-US" altLang="zh-TW" dirty="0"/>
              <a:t>Human perception of images is prone </a:t>
            </a:r>
            <a:r>
              <a:rPr lang="en-US" altLang="zh-TW" sz="1800" dirty="0"/>
              <a:t>(</a:t>
            </a:r>
            <a:r>
              <a:rPr lang="zh-TW" altLang="zh-TW" sz="1800" dirty="0"/>
              <a:t>易於</a:t>
            </a:r>
            <a:r>
              <a:rPr lang="en-US" altLang="zh-TW" sz="1800" dirty="0"/>
              <a:t>)</a:t>
            </a:r>
            <a:r>
              <a:rPr lang="en-US" altLang="zh-TW" dirty="0">
                <a:solidFill>
                  <a:srgbClr val="212121"/>
                </a:solidFill>
                <a:effectLst/>
                <a:latin typeface="Arial Unicode MS"/>
                <a:ea typeface="inherit"/>
              </a:rPr>
              <a:t> </a:t>
            </a:r>
            <a:r>
              <a:rPr lang="en-US" altLang="zh-TW" dirty="0"/>
              <a:t>to many illusions.</a:t>
            </a:r>
          </a:p>
          <a:p>
            <a:pPr lvl="2"/>
            <a:r>
              <a:rPr lang="en-US" altLang="zh-TW" dirty="0">
                <a:solidFill>
                  <a:srgbClr val="FFFF00"/>
                </a:solidFill>
              </a:rPr>
              <a:t>Object borders</a:t>
            </a:r>
          </a:p>
          <a:p>
            <a:pPr lvl="3"/>
            <a:r>
              <a:rPr lang="en-US" altLang="zh-TW" dirty="0">
                <a:solidFill>
                  <a:srgbClr val="FFC000"/>
                </a:solidFill>
              </a:rPr>
              <a:t>Boundaries of objects </a:t>
            </a:r>
            <a:r>
              <a:rPr lang="en-US" altLang="zh-TW" dirty="0"/>
              <a:t>and simple patterns such as blobs or lines enable adaptation effects similar to conditional contrast.</a:t>
            </a:r>
          </a:p>
          <a:p>
            <a:pPr lvl="3"/>
            <a:r>
              <a:rPr lang="en-US" altLang="zh-TW" dirty="0"/>
              <a:t>For example, the </a:t>
            </a:r>
            <a:r>
              <a:rPr lang="en-US" altLang="zh-TW" dirty="0" err="1"/>
              <a:t>Ebbinghaus</a:t>
            </a:r>
            <a:r>
              <a:rPr lang="en-US" altLang="zh-TW" dirty="0"/>
              <a:t> illusion (</a:t>
            </a:r>
            <a:r>
              <a:rPr lang="zh-TW" altLang="en-US" dirty="0">
                <a:effectLst/>
              </a:rPr>
              <a:t>艾賓浩斯錯覺</a:t>
            </a:r>
            <a:r>
              <a:rPr lang="en-US" altLang="zh-TW" dirty="0"/>
              <a:t>)</a:t>
            </a:r>
          </a:p>
          <a:p>
            <a:pPr lvl="1"/>
            <a:endParaRPr lang="en-US" altLang="zh-TW" dirty="0"/>
          </a:p>
          <a:p>
            <a:pPr lvl="1"/>
            <a:endParaRPr lang="zh-TW" altLang="en-US" dirty="0"/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Visual perception of the image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Processing, Analysis, and Machine Vision,  4</a:t>
            </a:r>
            <a:r>
              <a:rPr lang="en-US" sz="1200" baseline="30000" dirty="0"/>
              <a:t>th</a:t>
            </a:r>
            <a:r>
              <a:rPr lang="en-US" sz="1200" dirty="0"/>
              <a:t> Edition		                 </a:t>
            </a:r>
            <a:r>
              <a:rPr lang="en-US" sz="1200" dirty="0" err="1"/>
              <a:t>Sonka</a:t>
            </a:r>
            <a:r>
              <a:rPr lang="en-US" sz="1200" dirty="0"/>
              <a:t>, </a:t>
            </a:r>
            <a:r>
              <a:rPr lang="en-US" sz="1200" dirty="0" err="1"/>
              <a:t>Hlavac</a:t>
            </a:r>
            <a:r>
              <a:rPr lang="en-US" sz="1200" dirty="0"/>
              <a:t> &amp; Boyle</a:t>
            </a:r>
          </a:p>
        </p:txBody>
      </p:sp>
      <p:pic>
        <p:nvPicPr>
          <p:cNvPr id="8" name="Picture 1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380456" y="3715544"/>
            <a:ext cx="1792288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1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4190998"/>
            <a:ext cx="2133600" cy="1792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09089297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624" y="1430880"/>
            <a:ext cx="2878520" cy="2086927"/>
          </a:xfrm>
        </p:spPr>
      </p:pic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accent2">
                    <a:lumMod val="75000"/>
                  </a:schemeClr>
                </a:solidFill>
              </a:rPr>
              <a:t>Projection geometry </a:t>
            </a:r>
            <a:r>
              <a:rPr lang="en-US" altLang="zh-TW" sz="2800" dirty="0">
                <a:solidFill>
                  <a:schemeClr val="accent2">
                    <a:lumMod val="75000"/>
                  </a:schemeClr>
                </a:solidFill>
              </a:rPr>
              <a:t>(</a:t>
            </a:r>
            <a:r>
              <a:rPr lang="zh-TW" altLang="zh-TW" sz="2800" dirty="0">
                <a:solidFill>
                  <a:schemeClr val="accent2">
                    <a:lumMod val="75000"/>
                  </a:schemeClr>
                </a:solidFill>
              </a:rPr>
              <a:t>投影幾何</a:t>
            </a:r>
            <a:r>
              <a:rPr lang="en-US" altLang="zh-TW" sz="2800" dirty="0">
                <a:solidFill>
                  <a:schemeClr val="accent2">
                    <a:lumMod val="75000"/>
                  </a:schemeClr>
                </a:solidFill>
              </a:rPr>
              <a:t>)</a:t>
            </a:r>
            <a:endParaRPr lang="zh-TW" alt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940624" y="3573089"/>
            <a:ext cx="6134100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zh-TW" altLang="en-US" sz="1400" dirty="0"/>
              <a:t>http://cgunn3.blogspot.tw/2012/04/where-parallels-meet.html</a:t>
            </a:r>
          </a:p>
        </p:txBody>
      </p:sp>
      <p:pic>
        <p:nvPicPr>
          <p:cNvPr id="8194" name="Picture 2" descr="http://3.bp.blogspot.com/-_uATjo8tjRI/T4-5Lq4qLaI/AAAAAAAACEM/Nc1dbMqNTV0/s200/perspective_3_md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8808" y="1390302"/>
            <a:ext cx="2960178" cy="2086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矩形 7"/>
          <p:cNvSpPr/>
          <p:nvPr/>
        </p:nvSpPr>
        <p:spPr>
          <a:xfrm>
            <a:off x="914400" y="6360409"/>
            <a:ext cx="6343650" cy="27699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TW" sz="1200" dirty="0"/>
              <a:t>http://page.math.tu-berlin.de/~gunn/pages/PGTalkImages/perspectiveDemo-04.png</a:t>
            </a:r>
            <a:endParaRPr lang="zh-TW" altLang="en-US" sz="1200" dirty="0"/>
          </a:p>
        </p:txBody>
      </p:sp>
      <p:pic>
        <p:nvPicPr>
          <p:cNvPr id="8196" name="Picture 4" descr="http://page.math.tu-berlin.de/~gunn/pages/PGTalkImages/perspectiveDemo-0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399" y="4038600"/>
            <a:ext cx="2914663" cy="2199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http://page.math.tu-berlin.de/~gunn/pages/PGTalkImages/illustration-02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4033" y="3976726"/>
            <a:ext cx="2882089" cy="2383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4368099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Some visual illusions (</a:t>
            </a:r>
            <a:r>
              <a:rPr lang="zh-TW" altLang="en-US" sz="1800" dirty="0"/>
              <a:t>錯覺</a:t>
            </a:r>
            <a:r>
              <a:rPr lang="en-US" altLang="zh-TW" dirty="0"/>
              <a:t>)</a:t>
            </a:r>
          </a:p>
          <a:p>
            <a:pPr lvl="1"/>
            <a:r>
              <a:rPr lang="en-US" altLang="zh-TW" dirty="0">
                <a:solidFill>
                  <a:srgbClr val="00FF00"/>
                </a:solidFill>
              </a:rPr>
              <a:t>Parallel diagonal line segments </a:t>
            </a:r>
            <a:r>
              <a:rPr lang="en-US" altLang="zh-TW" dirty="0"/>
              <a:t>which are not perceived as parallel. (left image)</a:t>
            </a:r>
          </a:p>
          <a:p>
            <a:pPr lvl="1"/>
            <a:r>
              <a:rPr lang="en-US" altLang="zh-TW" dirty="0">
                <a:solidFill>
                  <a:srgbClr val="00FF00"/>
                </a:solidFill>
              </a:rPr>
              <a:t>Horizontal lines are parallel</a:t>
            </a:r>
            <a:r>
              <a:rPr lang="en-US" altLang="zh-TW" dirty="0"/>
              <a:t>, although not perceived as such. (right image)</a:t>
            </a:r>
          </a:p>
          <a:p>
            <a:endParaRPr lang="zh-TW" altLang="en-US" dirty="0"/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Visual perception of the image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Processing, Analysis, and Machine Vision,  4</a:t>
            </a:r>
            <a:r>
              <a:rPr lang="en-US" sz="1200" baseline="30000" dirty="0"/>
              <a:t>th</a:t>
            </a:r>
            <a:r>
              <a:rPr lang="en-US" sz="1200" dirty="0"/>
              <a:t> Edition		                 </a:t>
            </a:r>
            <a:r>
              <a:rPr lang="en-US" sz="1200" dirty="0" err="1"/>
              <a:t>Sonka</a:t>
            </a:r>
            <a:r>
              <a:rPr lang="en-US" sz="1200" dirty="0"/>
              <a:t>, </a:t>
            </a:r>
            <a:r>
              <a:rPr lang="en-US" sz="1200" dirty="0" err="1"/>
              <a:t>Hlavac</a:t>
            </a:r>
            <a:r>
              <a:rPr lang="en-US" sz="1200" dirty="0"/>
              <a:t> &amp; Boyle</a:t>
            </a:r>
          </a:p>
        </p:txBody>
      </p:sp>
      <p:pic>
        <p:nvPicPr>
          <p:cNvPr id="8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3592218"/>
            <a:ext cx="3505200" cy="26518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11" descr="ATT-6-7D8479D0A142AD46AAEE597F2464BE71-image00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8888" y="3592218"/>
            <a:ext cx="3489477" cy="26243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15525895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尾版面配置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altLang="zh-TW" sz="2800" b="1" dirty="0">
                <a:solidFill>
                  <a:srgbClr val="FFFF00"/>
                </a:solidFill>
                <a:latin typeface="Times New Roman" panose="02020603050405020304" pitchFamily="18" charset="0"/>
              </a:rPr>
              <a:t>If something is rotating – go home, you need a break!</a:t>
            </a:r>
            <a:r>
              <a:rPr lang="de-DE" altLang="zh-TW" sz="2800" dirty="0">
                <a:solidFill>
                  <a:srgbClr val="FFFF00"/>
                </a:solidFill>
              </a:rPr>
              <a:t> </a:t>
            </a:r>
            <a:endParaRPr lang="zh-TW" altLang="en-US" sz="2800" dirty="0">
              <a:solidFill>
                <a:srgbClr val="FFFF00"/>
              </a:solidFill>
            </a:endParaRPr>
          </a:p>
        </p:txBody>
      </p:sp>
      <p:pic>
        <p:nvPicPr>
          <p:cNvPr id="6" name="Picture 3" descr="ATT-0-04637FCB270FA54C9FCAC124CC1BDD7A-image001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0607" y="1295400"/>
            <a:ext cx="6175186" cy="4613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71506922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尾版面配置區 1">
            <a:extLst>
              <a:ext uri="{FF2B5EF4-FFF2-40B4-BE49-F238E27FC236}">
                <a16:creationId xmlns:a16="http://schemas.microsoft.com/office/drawing/2014/main" id="{83E5B9E5-6E5B-4445-B2D9-C1A2B2E337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1218BB66-420A-4B80-922D-9006B534FD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E095B80D-7478-4B40-916F-647D28AB56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5771680"/>
            <a:ext cx="8534400" cy="36512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zh-TW" sz="1800" dirty="0"/>
              <a:t>https://www.chinatimes.com/realtimenews/20160704005335-262903?chdtv</a:t>
            </a:r>
            <a:endParaRPr lang="zh-TW" altLang="en-US" sz="1800" dirty="0"/>
          </a:p>
        </p:txBody>
      </p:sp>
      <p:sp>
        <p:nvSpPr>
          <p:cNvPr id="5" name="標題 4">
            <a:extLst>
              <a:ext uri="{FF2B5EF4-FFF2-40B4-BE49-F238E27FC236}">
                <a16:creationId xmlns:a16="http://schemas.microsoft.com/office/drawing/2014/main" id="{3A89123E-278C-44B8-9345-BD8632E12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Visual illusions</a:t>
            </a:r>
            <a:endParaRPr lang="zh-TW" altLang="en-US" dirty="0"/>
          </a:p>
        </p:txBody>
      </p:sp>
      <p:pic>
        <p:nvPicPr>
          <p:cNvPr id="7170" name="Picture 2" descr="利用3d列印，自己設計視錯覺模型手工教程熱門diy - 模玩手辦精選- 趣味創意館">
            <a:extLst>
              <a:ext uri="{FF2B5EF4-FFF2-40B4-BE49-F238E27FC236}">
                <a16:creationId xmlns:a16="http://schemas.microsoft.com/office/drawing/2014/main" id="{DBBCA8EB-FCE5-4A7D-A5DA-07123F66CA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1579081"/>
            <a:ext cx="5334000" cy="3980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3553423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FFFF00"/>
                </a:solidFill>
              </a:rPr>
              <a:t>Perceptual (</a:t>
            </a:r>
            <a:r>
              <a:rPr lang="zh-TW" altLang="en-US" sz="1800" dirty="0">
                <a:solidFill>
                  <a:srgbClr val="FFFF00"/>
                </a:solidFill>
              </a:rPr>
              <a:t>知覺</a:t>
            </a:r>
            <a:r>
              <a:rPr lang="en-US" altLang="zh-TW" dirty="0">
                <a:solidFill>
                  <a:srgbClr val="FFFF00"/>
                </a:solidFill>
              </a:rPr>
              <a:t>) grouping</a:t>
            </a:r>
          </a:p>
          <a:p>
            <a:pPr lvl="1"/>
            <a:r>
              <a:rPr lang="en-US" altLang="zh-TW" dirty="0"/>
              <a:t>The human ability to group items according to various properties is illustrated in the figure.</a:t>
            </a:r>
            <a:endParaRPr lang="zh-TW" altLang="en-US" dirty="0"/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Visual perception of the image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Processing, Analysis, and Machine Vision,  4</a:t>
            </a:r>
            <a:r>
              <a:rPr lang="en-US" sz="1200" baseline="30000" dirty="0"/>
              <a:t>th</a:t>
            </a:r>
            <a:r>
              <a:rPr lang="en-US" sz="1200" dirty="0"/>
              <a:t> Edition		                 </a:t>
            </a:r>
            <a:r>
              <a:rPr lang="en-US" sz="1200" dirty="0" err="1"/>
              <a:t>Sonka</a:t>
            </a:r>
            <a:r>
              <a:rPr lang="en-US" sz="1200" dirty="0"/>
              <a:t>, </a:t>
            </a:r>
            <a:r>
              <a:rPr lang="en-US" sz="1200" dirty="0" err="1"/>
              <a:t>Hlavac</a:t>
            </a:r>
            <a:r>
              <a:rPr lang="en-US" sz="1200" dirty="0"/>
              <a:t> &amp; Boyle</a:t>
            </a:r>
          </a:p>
        </p:txBody>
      </p:sp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3276600"/>
            <a:ext cx="4876800" cy="25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15525895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>
          <a:xfrm>
            <a:off x="381000" y="1524000"/>
            <a:ext cx="8534400" cy="4612806"/>
          </a:xfrm>
        </p:spPr>
        <p:txBody>
          <a:bodyPr/>
          <a:lstStyle/>
          <a:p>
            <a:r>
              <a:rPr lang="en-US" altLang="zh-TW" dirty="0"/>
              <a:t>Perceptual grouping</a:t>
            </a:r>
            <a:r>
              <a:rPr lang="zh-TW" altLang="en-US" dirty="0"/>
              <a:t> </a:t>
            </a:r>
            <a:r>
              <a:rPr lang="en-US" altLang="zh-TW" sz="1800" dirty="0"/>
              <a:t>(</a:t>
            </a:r>
            <a:r>
              <a:rPr lang="zh-TW" altLang="zh-TW" sz="1800" dirty="0"/>
              <a:t>知覺分組</a:t>
            </a:r>
            <a:r>
              <a:rPr lang="en-US" altLang="zh-TW" sz="1800" dirty="0"/>
              <a:t>)</a:t>
            </a:r>
          </a:p>
          <a:p>
            <a:pPr lvl="1"/>
            <a:r>
              <a:rPr lang="en-US" altLang="zh-TW" dirty="0"/>
              <a:t>Perceived properties </a:t>
            </a:r>
            <a:r>
              <a:rPr lang="en-US" altLang="zh-TW" sz="1800" dirty="0"/>
              <a:t>(</a:t>
            </a:r>
            <a:r>
              <a:rPr lang="zh-TW" altLang="zh-TW" sz="1800" dirty="0"/>
              <a:t>感知屬性</a:t>
            </a:r>
            <a:r>
              <a:rPr lang="en-US" altLang="zh-TW" sz="1800" dirty="0"/>
              <a:t>) </a:t>
            </a:r>
            <a:r>
              <a:rPr lang="en-US" altLang="zh-TW" dirty="0"/>
              <a:t>help people </a:t>
            </a:r>
            <a:r>
              <a:rPr lang="en-US" altLang="zh-TW" dirty="0">
                <a:solidFill>
                  <a:srgbClr val="FFC000"/>
                </a:solidFill>
              </a:rPr>
              <a:t>to connect elements together </a:t>
            </a:r>
            <a:r>
              <a:rPr lang="en-US" altLang="zh-TW" dirty="0"/>
              <a:t>(in cluttered scenes) based on strongly perceived properties as </a:t>
            </a:r>
            <a:r>
              <a:rPr lang="en-US" altLang="zh-TW" dirty="0">
                <a:solidFill>
                  <a:srgbClr val="FFFF00"/>
                </a:solidFill>
              </a:rPr>
              <a:t>parallelism</a:t>
            </a:r>
            <a:r>
              <a:rPr lang="en-US" altLang="zh-TW" dirty="0"/>
              <a:t>, </a:t>
            </a:r>
            <a:r>
              <a:rPr lang="en-US" altLang="zh-TW" dirty="0">
                <a:solidFill>
                  <a:srgbClr val="FFFF00"/>
                </a:solidFill>
              </a:rPr>
              <a:t>symmetry</a:t>
            </a:r>
            <a:r>
              <a:rPr lang="en-US" altLang="zh-TW" dirty="0"/>
              <a:t>, </a:t>
            </a:r>
            <a:r>
              <a:rPr lang="en-US" altLang="zh-TW" dirty="0">
                <a:solidFill>
                  <a:srgbClr val="FFFF00"/>
                </a:solidFill>
              </a:rPr>
              <a:t>continuity</a:t>
            </a:r>
            <a:r>
              <a:rPr lang="en-US" altLang="zh-TW" dirty="0"/>
              <a:t> and </a:t>
            </a:r>
            <a:r>
              <a:rPr lang="en-US" altLang="zh-TW" dirty="0">
                <a:solidFill>
                  <a:srgbClr val="FFFF00"/>
                </a:solidFill>
              </a:rPr>
              <a:t>closure</a:t>
            </a:r>
            <a:r>
              <a:rPr lang="zh-TW" altLang="en-US" dirty="0">
                <a:solidFill>
                  <a:srgbClr val="FFFF00"/>
                </a:solidFill>
              </a:rPr>
              <a:t> </a:t>
            </a:r>
            <a:r>
              <a:rPr lang="en-US" altLang="zh-TW" dirty="0">
                <a:solidFill>
                  <a:srgbClr val="FFFF00"/>
                </a:solidFill>
              </a:rPr>
              <a:t>(</a:t>
            </a:r>
            <a:r>
              <a:rPr lang="zh-TW" altLang="en-US" sz="1600" dirty="0">
                <a:solidFill>
                  <a:srgbClr val="FFFF00"/>
                </a:solidFill>
              </a:rPr>
              <a:t>封閉性</a:t>
            </a:r>
            <a:r>
              <a:rPr lang="en-US" altLang="zh-TW" dirty="0">
                <a:solidFill>
                  <a:srgbClr val="FFFF00"/>
                </a:solidFill>
              </a:rPr>
              <a:t>)</a:t>
            </a:r>
            <a:r>
              <a:rPr lang="en-US" altLang="zh-TW" dirty="0"/>
              <a:t>.</a:t>
            </a:r>
            <a:endParaRPr lang="zh-TW" altLang="en-US" dirty="0"/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Visual perception</a:t>
            </a:r>
            <a:r>
              <a:rPr lang="zh-TW" altLang="en-US" dirty="0"/>
              <a:t> </a:t>
            </a:r>
            <a:r>
              <a:rPr lang="en-US" altLang="zh-TW" sz="2200" dirty="0"/>
              <a:t>(</a:t>
            </a:r>
            <a:r>
              <a:rPr lang="zh-TW" altLang="zh-TW" sz="2200" dirty="0"/>
              <a:t>視覺感知</a:t>
            </a:r>
            <a:r>
              <a:rPr lang="en-US" altLang="zh-TW" sz="2200" dirty="0">
                <a:effectLst/>
                <a:latin typeface="Arial" panose="020B0604020202020204" pitchFamily="34" charset="0"/>
              </a:rPr>
              <a:t>)</a:t>
            </a:r>
            <a:r>
              <a:rPr lang="en-US" altLang="zh-TW" sz="2200" dirty="0"/>
              <a:t> </a:t>
            </a:r>
            <a:r>
              <a:rPr lang="en-US" altLang="zh-TW" dirty="0"/>
              <a:t>of the image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Processing, Analysis, and Machine Vision,  4</a:t>
            </a:r>
            <a:r>
              <a:rPr lang="en-US" sz="1200" baseline="30000" dirty="0"/>
              <a:t>th</a:t>
            </a:r>
            <a:r>
              <a:rPr lang="en-US" sz="1200" dirty="0"/>
              <a:t> Edition		                 </a:t>
            </a:r>
            <a:r>
              <a:rPr lang="en-US" sz="1200" dirty="0" err="1"/>
              <a:t>Sonka</a:t>
            </a:r>
            <a:r>
              <a:rPr lang="en-US" sz="1200" dirty="0"/>
              <a:t>, </a:t>
            </a:r>
            <a:r>
              <a:rPr lang="en-US" sz="1200" dirty="0" err="1"/>
              <a:t>Hlavac</a:t>
            </a:r>
            <a:r>
              <a:rPr lang="en-US" sz="1200" dirty="0"/>
              <a:t> &amp; Boyle</a:t>
            </a:r>
          </a:p>
        </p:txBody>
      </p:sp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532" y="3885253"/>
            <a:ext cx="1868557" cy="1343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6298" y="4538189"/>
            <a:ext cx="1895394" cy="13801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0805" y="3581401"/>
            <a:ext cx="1857440" cy="13766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3089" y="4343400"/>
            <a:ext cx="1945575" cy="1356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15525895"/>
      </p:ext>
    </p:extLst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尾版面配置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FFFF00"/>
                </a:solidFill>
                <a:effectLst/>
              </a:rPr>
              <a:t>Image degradation </a:t>
            </a:r>
            <a:r>
              <a:rPr lang="en-US" altLang="zh-TW" sz="1800" dirty="0">
                <a:solidFill>
                  <a:srgbClr val="FFFF00"/>
                </a:solidFill>
                <a:effectLst/>
              </a:rPr>
              <a:t>(</a:t>
            </a:r>
            <a:r>
              <a:rPr lang="zh-TW" altLang="en-US" sz="1800" dirty="0">
                <a:solidFill>
                  <a:srgbClr val="FFFF00"/>
                </a:solidFill>
                <a:effectLst/>
              </a:rPr>
              <a:t>退化</a:t>
            </a:r>
            <a:r>
              <a:rPr lang="en-US" altLang="zh-TW" sz="1800" dirty="0">
                <a:solidFill>
                  <a:srgbClr val="FFFF00"/>
                </a:solidFill>
                <a:effectLst/>
              </a:rPr>
              <a:t>;</a:t>
            </a:r>
            <a:r>
              <a:rPr lang="zh-TW" altLang="en-US" sz="1800" dirty="0">
                <a:solidFill>
                  <a:srgbClr val="FFFF00"/>
                </a:solidFill>
                <a:effectLst/>
              </a:rPr>
              <a:t>下降</a:t>
            </a:r>
            <a:r>
              <a:rPr lang="en-US" altLang="zh-TW" sz="1800" dirty="0">
                <a:solidFill>
                  <a:srgbClr val="FFFF00"/>
                </a:solidFill>
                <a:effectLst/>
              </a:rPr>
              <a:t>)</a:t>
            </a:r>
          </a:p>
          <a:p>
            <a:pPr lvl="1"/>
            <a:r>
              <a:rPr lang="en-US" altLang="zh-TW" dirty="0"/>
              <a:t>An image might be degraded (</a:t>
            </a:r>
            <a:r>
              <a:rPr lang="zh-TW" altLang="en-US" sz="1400" dirty="0"/>
              <a:t>退化</a:t>
            </a:r>
            <a:r>
              <a:rPr lang="en-US" altLang="zh-TW" dirty="0"/>
              <a:t>) during capture, transmission, or processing.</a:t>
            </a:r>
          </a:p>
          <a:p>
            <a:pPr lvl="1"/>
            <a:r>
              <a:rPr lang="en-US" altLang="zh-TW" dirty="0"/>
              <a:t>Measures of </a:t>
            </a:r>
            <a:r>
              <a:rPr lang="en-US" altLang="zh-TW" dirty="0">
                <a:solidFill>
                  <a:srgbClr val="FFC000"/>
                </a:solidFill>
              </a:rPr>
              <a:t>image quality </a:t>
            </a:r>
            <a:r>
              <a:rPr lang="en-US" altLang="zh-TW" dirty="0"/>
              <a:t>can be used to assess the </a:t>
            </a:r>
            <a:r>
              <a:rPr lang="en-US" altLang="zh-TW" dirty="0">
                <a:solidFill>
                  <a:srgbClr val="FFC000"/>
                </a:solidFill>
              </a:rPr>
              <a:t>degree of degradation</a:t>
            </a:r>
            <a:r>
              <a:rPr lang="en-US" altLang="zh-TW" dirty="0"/>
              <a:t>.</a:t>
            </a:r>
          </a:p>
          <a:p>
            <a:pPr lvl="1"/>
            <a:r>
              <a:rPr lang="en-US" altLang="zh-TW" dirty="0">
                <a:effectLst/>
              </a:rPr>
              <a:t>Image degradation (</a:t>
            </a:r>
            <a:r>
              <a:rPr lang="zh-TW" altLang="en-US" sz="1600" dirty="0">
                <a:effectLst/>
              </a:rPr>
              <a:t>影像劣化</a:t>
            </a:r>
            <a:r>
              <a:rPr lang="en-US" altLang="zh-TW" sz="1600" dirty="0">
                <a:effectLst/>
              </a:rPr>
              <a:t>;</a:t>
            </a:r>
            <a:r>
              <a:rPr lang="zh-TW" altLang="en-US" sz="1600" dirty="0">
                <a:effectLst/>
              </a:rPr>
              <a:t>影像衰退</a:t>
            </a:r>
            <a:r>
              <a:rPr lang="en-US" altLang="zh-TW" dirty="0">
                <a:effectLst/>
              </a:rPr>
              <a:t>) model </a:t>
            </a:r>
            <a:r>
              <a:rPr lang="en-US" altLang="zh-TW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endParaRPr lang="zh-TW" alt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Image quality</a:t>
            </a:r>
          </a:p>
        </p:txBody>
      </p:sp>
      <p:pic>
        <p:nvPicPr>
          <p:cNvPr id="6" name="Picture 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4320811"/>
            <a:ext cx="5462588" cy="162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矩形 6"/>
          <p:cNvSpPr/>
          <p:nvPr/>
        </p:nvSpPr>
        <p:spPr>
          <a:xfrm>
            <a:off x="6553200" y="4742907"/>
            <a:ext cx="23622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i="1" dirty="0">
                <a:latin typeface="Times New Roman" panose="02020603050405020304" pitchFamily="18" charset="0"/>
              </a:rPr>
              <a:t>g</a:t>
            </a:r>
            <a:r>
              <a:rPr lang="en-US" altLang="zh-TW" dirty="0">
                <a:latin typeface="Times New Roman" panose="02020603050405020304" pitchFamily="18" charset="0"/>
              </a:rPr>
              <a:t>(</a:t>
            </a:r>
            <a:r>
              <a:rPr lang="en-US" altLang="zh-TW" i="1" dirty="0">
                <a:latin typeface="Times New Roman" panose="02020603050405020304" pitchFamily="18" charset="0"/>
              </a:rPr>
              <a:t>x, y</a:t>
            </a:r>
            <a:r>
              <a:rPr lang="en-US" altLang="zh-TW" dirty="0">
                <a:latin typeface="Times New Roman" panose="02020603050405020304" pitchFamily="18" charset="0"/>
              </a:rPr>
              <a:t>): input image</a:t>
            </a:r>
          </a:p>
          <a:p>
            <a:r>
              <a:rPr lang="en-US" altLang="zh-TW" i="1" dirty="0">
                <a:latin typeface="Times New Roman" panose="02020603050405020304" pitchFamily="18" charset="0"/>
              </a:rPr>
              <a:t>f</a:t>
            </a:r>
            <a:r>
              <a:rPr lang="en-US" altLang="zh-TW" dirty="0">
                <a:latin typeface="Times New Roman" panose="02020603050405020304" pitchFamily="18" charset="0"/>
              </a:rPr>
              <a:t>(</a:t>
            </a:r>
            <a:r>
              <a:rPr lang="en-US" altLang="zh-TW" i="1" dirty="0">
                <a:latin typeface="Times New Roman" panose="02020603050405020304" pitchFamily="18" charset="0"/>
              </a:rPr>
              <a:t>x, y</a:t>
            </a:r>
            <a:r>
              <a:rPr lang="en-US" altLang="zh-TW" dirty="0">
                <a:latin typeface="Times New Roman" panose="02020603050405020304" pitchFamily="18" charset="0"/>
              </a:rPr>
              <a:t>): degraded image</a:t>
            </a:r>
          </a:p>
          <a:p>
            <a:r>
              <a:rPr lang="en-US" altLang="zh-TW" i="1" dirty="0">
                <a:latin typeface="Times New Roman" panose="02020603050405020304" pitchFamily="18" charset="0"/>
              </a:rPr>
              <a:t>H</a:t>
            </a:r>
            <a:r>
              <a:rPr lang="en-US" altLang="zh-TW" dirty="0">
                <a:latin typeface="Times New Roman" panose="02020603050405020304" pitchFamily="18" charset="0"/>
              </a:rPr>
              <a:t>: degradation process</a:t>
            </a:r>
          </a:p>
          <a:p>
            <a:r>
              <a:rPr lang="en-US" altLang="zh-TW" i="1" dirty="0">
                <a:latin typeface="Times New Roman" panose="02020603050405020304" pitchFamily="18" charset="0"/>
              </a:rPr>
              <a:t>n</a:t>
            </a:r>
            <a:r>
              <a:rPr lang="en-US" altLang="zh-TW" dirty="0">
                <a:latin typeface="Times New Roman" panose="02020603050405020304" pitchFamily="18" charset="0"/>
              </a:rPr>
              <a:t>(</a:t>
            </a:r>
            <a:r>
              <a:rPr lang="en-US" altLang="zh-TW" i="1" dirty="0">
                <a:latin typeface="Times New Roman" panose="02020603050405020304" pitchFamily="18" charset="0"/>
              </a:rPr>
              <a:t>x, y</a:t>
            </a:r>
            <a:r>
              <a:rPr lang="en-US" altLang="zh-TW" dirty="0">
                <a:latin typeface="Times New Roman" panose="02020603050405020304" pitchFamily="18" charset="0"/>
              </a:rPr>
              <a:t>): noise</a:t>
            </a:r>
          </a:p>
        </p:txBody>
      </p:sp>
    </p:spTree>
    <p:extLst>
      <p:ext uri="{BB962C8B-B14F-4D97-AF65-F5344CB8AC3E}">
        <p14:creationId xmlns:p14="http://schemas.microsoft.com/office/powerpoint/2010/main" val="3633267148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36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內容版面配置區 5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dirty="0">
                    <a:solidFill>
                      <a:srgbClr val="FFFF00"/>
                    </a:solidFill>
                  </a:rPr>
                  <a:t>Noise is one kind of image degradations.</a:t>
                </a:r>
              </a:p>
              <a:p>
                <a:pPr lvl="1"/>
                <a:r>
                  <a:rPr lang="en-US" altLang="zh-TW" dirty="0"/>
                  <a:t>Noise is usually described by its probabilistic characteristics.</a:t>
                </a:r>
              </a:p>
              <a:p>
                <a:pPr lvl="1"/>
                <a:r>
                  <a:rPr lang="en-US" altLang="zh-TW" dirty="0">
                    <a:solidFill>
                      <a:srgbClr val="FFFF00"/>
                    </a:solidFill>
                  </a:rPr>
                  <a:t>White noise </a:t>
                </a:r>
                <a:r>
                  <a:rPr lang="en-US" altLang="zh-TW" dirty="0"/>
                  <a:t>has a </a:t>
                </a:r>
                <a:r>
                  <a:rPr lang="en-US" altLang="zh-TW" dirty="0">
                    <a:solidFill>
                      <a:srgbClr val="FFC000"/>
                    </a:solidFill>
                  </a:rPr>
                  <a:t>constant</a:t>
                </a:r>
                <a:r>
                  <a:rPr lang="en-US" altLang="zh-TW" dirty="0"/>
                  <a:t> power spectrum.</a:t>
                </a:r>
              </a:p>
              <a:p>
                <a:pPr lvl="1"/>
                <a:r>
                  <a:rPr lang="en-US" altLang="zh-TW" dirty="0">
                    <a:solidFill>
                      <a:srgbClr val="FFFF00"/>
                    </a:solidFill>
                  </a:rPr>
                  <a:t>Gaussian noise</a:t>
                </a:r>
                <a:r>
                  <a:rPr lang="en-US" altLang="zh-TW" dirty="0"/>
                  <a:t>: a special case of white noise</a:t>
                </a:r>
              </a:p>
              <a:p>
                <a:pPr marL="365125" lvl="1" indent="0">
                  <a:buNone/>
                </a:pPr>
                <a:endParaRPr lang="en-US" altLang="zh-TW" dirty="0"/>
              </a:p>
              <a:p>
                <a:pPr marL="365125" lvl="1" indent="0">
                  <a:buNone/>
                </a:pPr>
                <a:endParaRPr lang="en-US" altLang="zh-TW" dirty="0"/>
              </a:p>
              <a:p>
                <a:pPr marL="365125" lvl="1" indent="0">
                  <a:buNone/>
                </a:pPr>
                <a:endParaRPr lang="en-US" altLang="zh-TW" dirty="0"/>
              </a:p>
              <a:p>
                <a:pPr marL="365125" lvl="1" indent="0">
                  <a:buNone/>
                </a:pPr>
                <a:r>
                  <a:rPr lang="en-US" altLang="zh-TW" sz="1800" dirty="0"/>
                  <a:t>     where </a:t>
                </a:r>
                <a14:m>
                  <m:oMath xmlns:m="http://schemas.openxmlformats.org/officeDocument/2006/math">
                    <m:r>
                      <a:rPr lang="zh-TW" altLang="en-US" sz="180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altLang="zh-TW" sz="1800" dirty="0"/>
                  <a:t> is the mean and </a:t>
                </a:r>
                <a:br>
                  <a:rPr lang="en-US" altLang="zh-TW" sz="1800" dirty="0"/>
                </a:br>
                <a:r>
                  <a:rPr lang="en-US" altLang="zh-TW" sz="1800" dirty="0"/>
                  <a:t>                 </a:t>
                </a:r>
                <a14:m>
                  <m:oMath xmlns:m="http://schemas.openxmlformats.org/officeDocument/2006/math">
                    <m:r>
                      <a:rPr lang="zh-TW" altLang="en-US" sz="180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altLang="zh-TW" sz="1800" dirty="0"/>
                  <a:t> is the standard deviation </a:t>
                </a:r>
                <a:br>
                  <a:rPr lang="en-US" altLang="zh-TW" sz="1800" dirty="0"/>
                </a:br>
                <a:r>
                  <a:rPr lang="en-US" altLang="zh-TW" sz="1800" dirty="0"/>
                  <a:t>                 of the random variable</a:t>
                </a:r>
              </a:p>
            </p:txBody>
          </p:sp>
        </mc:Choice>
        <mc:Fallback xmlns="">
          <p:sp>
            <p:nvSpPr>
              <p:cNvPr id="6" name="內容版面配置區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2214" t="-528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Noise in images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Processing, Analysis, and Machine Vision,  4</a:t>
            </a:r>
            <a:r>
              <a:rPr lang="en-US" sz="1200" baseline="30000" dirty="0"/>
              <a:t>th</a:t>
            </a:r>
            <a:r>
              <a:rPr lang="en-US" sz="1200" dirty="0"/>
              <a:t> Edition		                 </a:t>
            </a:r>
            <a:r>
              <a:rPr lang="en-US" sz="1200" dirty="0" err="1"/>
              <a:t>Sonka</a:t>
            </a:r>
            <a:r>
              <a:rPr lang="en-US" sz="1200" dirty="0"/>
              <a:t>, </a:t>
            </a:r>
            <a:r>
              <a:rPr lang="en-US" sz="1200" dirty="0" err="1"/>
              <a:t>Hlavac</a:t>
            </a:r>
            <a:r>
              <a:rPr lang="en-US" sz="1200" dirty="0"/>
              <a:t> &amp; Boyle</a:t>
            </a:r>
          </a:p>
        </p:txBody>
      </p:sp>
      <p:graphicFrame>
        <p:nvGraphicFramePr>
          <p:cNvPr id="8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79624573"/>
              </p:ext>
            </p:extLst>
          </p:nvPr>
        </p:nvGraphicFramePr>
        <p:xfrm>
          <a:off x="1371600" y="3505199"/>
          <a:ext cx="2971800" cy="1008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99" name="Equation" r:id="rId4" imgW="2768400" imgH="939600" progId="Equation.DSMT4">
                  <p:embed/>
                </p:oleObj>
              </mc:Choice>
              <mc:Fallback>
                <p:oleObj name="Equation" r:id="rId4" imgW="2768400" imgH="939600" progId="Equation.DSMT4">
                  <p:embed/>
                  <p:pic>
                    <p:nvPicPr>
                      <p:cNvPr id="8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1600" y="3505199"/>
                        <a:ext cx="2971800" cy="1008063"/>
                      </a:xfrm>
                      <a:prstGeom prst="rect">
                        <a:avLst/>
                      </a:prstGeom>
                      <a:solidFill>
                        <a:schemeClr val="tx2">
                          <a:lumMod val="90000"/>
                        </a:schemeClr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136" name="Picture 40" descr="http://www.sztaki.hu/~sziranyi/Pictures/bb_ad_3.gif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3405681"/>
            <a:ext cx="2168769" cy="2215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34" name="Picture 38" descr="http://www.sztaki.hu/~sziranyi/Pictures/bb_ad_4.gif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0" y="3979228"/>
            <a:ext cx="2151068" cy="2163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矩形 6"/>
          <p:cNvSpPr/>
          <p:nvPr/>
        </p:nvSpPr>
        <p:spPr>
          <a:xfrm>
            <a:off x="457200" y="5826310"/>
            <a:ext cx="5562600" cy="461665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TW" sz="1200" dirty="0"/>
              <a:t>white noise:</a:t>
            </a:r>
          </a:p>
          <a:p>
            <a:r>
              <a:rPr lang="zh-TW" altLang="en-US" sz="1200" dirty="0"/>
              <a:t>https://zh.wikipedia.org/wiki/%E7%99%BD%E9%9B%9C%E8%A8%8A</a:t>
            </a:r>
          </a:p>
        </p:txBody>
      </p:sp>
    </p:spTree>
    <p:extLst>
      <p:ext uri="{BB962C8B-B14F-4D97-AF65-F5344CB8AC3E}">
        <p14:creationId xmlns:p14="http://schemas.microsoft.com/office/powerpoint/2010/main" val="3653165420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37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內容版面配置區 5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sz="2200" dirty="0"/>
                  <a:t>When an image is transmitted through some channel, </a:t>
                </a:r>
                <a:r>
                  <a:rPr lang="en-US" altLang="zh-TW" sz="2200" dirty="0">
                    <a:solidFill>
                      <a:srgbClr val="FFC000"/>
                    </a:solidFill>
                  </a:rPr>
                  <a:t>noise </a:t>
                </a:r>
                <a:r>
                  <a:rPr lang="en-US" altLang="zh-TW" sz="2200" dirty="0"/>
                  <a:t>which is usually </a:t>
                </a:r>
                <a:r>
                  <a:rPr lang="en-US" altLang="zh-TW" sz="2200" dirty="0">
                    <a:solidFill>
                      <a:srgbClr val="FFC000"/>
                    </a:solidFill>
                  </a:rPr>
                  <a:t>independent</a:t>
                </a:r>
                <a:r>
                  <a:rPr lang="en-US" altLang="zh-TW" sz="2200" dirty="0"/>
                  <a:t> of the image signal occurs.</a:t>
                </a:r>
              </a:p>
              <a:p>
                <a:pPr lvl="1"/>
                <a:r>
                  <a:rPr lang="en-US" altLang="zh-TW" dirty="0">
                    <a:solidFill>
                      <a:srgbClr val="FFFF00"/>
                    </a:solidFill>
                  </a:rPr>
                  <a:t>Additive noise model (</a:t>
                </a:r>
                <a:r>
                  <a:rPr lang="zh-TW" altLang="en-US" sz="1800" dirty="0">
                    <a:solidFill>
                      <a:srgbClr val="FFFF00"/>
                    </a:solidFill>
                  </a:rPr>
                  <a:t>加性雜訊模型</a:t>
                </a:r>
                <a:r>
                  <a:rPr lang="en-US" altLang="zh-TW" dirty="0">
                    <a:solidFill>
                      <a:srgbClr val="FFFF00"/>
                    </a:solidFill>
                  </a:rPr>
                  <a:t>)</a:t>
                </a:r>
              </a:p>
              <a:p>
                <a:pPr marL="365125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zh-TW" sz="240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TW" altLang="en-US" sz="2400" i="1">
                          <a:latin typeface="Cambria Math" panose="02040503050406030204" pitchFamily="18" charset="0"/>
                        </a:rPr>
                        <m:t>𝜈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TW" sz="2400" dirty="0"/>
              </a:p>
              <a:p>
                <a:pPr marL="365125" lvl="1" indent="0">
                  <a:buNone/>
                </a:pPr>
                <a:r>
                  <a:rPr lang="en-US" altLang="zh-TW" dirty="0"/>
                  <a:t>    where</a:t>
                </a:r>
                <a14:m>
                  <m:oMath xmlns:m="http://schemas.openxmlformats.org/officeDocument/2006/math">
                    <m:r>
                      <a:rPr lang="en-US" altLang="zh-TW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zh-TW" altLang="en-US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𝜈</m:t>
                    </m:r>
                  </m:oMath>
                </a14:m>
                <a:r>
                  <a:rPr lang="en-US" altLang="zh-TW" dirty="0">
                    <a:solidFill>
                      <a:srgbClr val="FFC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TW" dirty="0">
                    <a:solidFill>
                      <a:srgbClr val="FFC000"/>
                    </a:solidFill>
                  </a:rPr>
                  <a:t>is the noise </a:t>
                </a:r>
                <a:r>
                  <a:rPr lang="en-US" altLang="zh-TW" dirty="0"/>
                  <a:t>and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altLang="zh-TW" dirty="0"/>
                  <a:t> is the input image.</a:t>
                </a:r>
              </a:p>
              <a:p>
                <a:pPr marL="365125" lvl="1" indent="0">
                  <a:buNone/>
                </a:pPr>
                <a:endParaRPr lang="en-US" altLang="zh-TW" dirty="0"/>
              </a:p>
              <a:p>
                <a:pPr lvl="1"/>
                <a:r>
                  <a:rPr lang="en-US" altLang="zh-TW" dirty="0"/>
                  <a:t>Algorithm 2.3: Generation of additive, zero mean Gaussian noise</a:t>
                </a:r>
              </a:p>
              <a:p>
                <a:pPr marL="365125" lvl="1" indent="0">
                  <a:buNone/>
                </a:pPr>
                <a:endParaRPr lang="en-US" altLang="zh-TW" dirty="0"/>
              </a:p>
            </p:txBody>
          </p:sp>
        </mc:Choice>
        <mc:Fallback xmlns="">
          <p:sp>
            <p:nvSpPr>
              <p:cNvPr id="6" name="內容版面配置區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929" t="-475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Noise in images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Processing, Analysis, and Machine Vision,  4</a:t>
            </a:r>
            <a:r>
              <a:rPr lang="en-US" sz="1200" baseline="30000" dirty="0"/>
              <a:t>th</a:t>
            </a:r>
            <a:r>
              <a:rPr lang="en-US" sz="1200" dirty="0"/>
              <a:t> Edition		                 </a:t>
            </a:r>
            <a:r>
              <a:rPr lang="en-US" sz="1200" dirty="0" err="1"/>
              <a:t>Sonka</a:t>
            </a:r>
            <a:r>
              <a:rPr lang="en-US" sz="1200" dirty="0"/>
              <a:t>, </a:t>
            </a:r>
            <a:r>
              <a:rPr lang="en-US" sz="1200" dirty="0" err="1"/>
              <a:t>Hlavac</a:t>
            </a:r>
            <a:r>
              <a:rPr lang="en-US" sz="1200" dirty="0"/>
              <a:t> &amp; Boyle</a:t>
            </a:r>
          </a:p>
        </p:txBody>
      </p:sp>
    </p:spTree>
    <p:extLst>
      <p:ext uri="{BB962C8B-B14F-4D97-AF65-F5344CB8AC3E}">
        <p14:creationId xmlns:p14="http://schemas.microsoft.com/office/powerpoint/2010/main" val="2976621323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尾版面配置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38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內容版面配置區 6"/>
              <p:cNvSpPr>
                <a:spLocks noGrp="1"/>
              </p:cNvSpPr>
              <p:nvPr>
                <p:ph idx="1"/>
              </p:nvPr>
            </p:nvSpPr>
            <p:spPr>
              <a:xfrm>
                <a:off x="381000" y="1158240"/>
                <a:ext cx="8534400" cy="5242560"/>
              </a:xfrm>
            </p:spPr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r>
                  <a:rPr lang="en-US" altLang="zh-TW" sz="1800" dirty="0">
                    <a:solidFill>
                      <a:srgbClr val="FFFF00"/>
                    </a:solidFill>
                  </a:rPr>
                  <a:t>Step1: </a:t>
                </a:r>
                <a:r>
                  <a:rPr lang="en-US" altLang="zh-TW" sz="1800" dirty="0"/>
                  <a:t>Suppose an image has gray-level range </a:t>
                </a:r>
                <a14:m>
                  <m:oMath xmlns:m="http://schemas.openxmlformats.org/officeDocument/2006/math">
                    <m:r>
                      <a:rPr lang="en-US" altLang="zh-TW" sz="1800" b="0" i="1" smtClean="0">
                        <a:latin typeface="Cambria Math" panose="02040503050406030204" pitchFamily="18" charset="0"/>
                      </a:rPr>
                      <m:t>[0,</m:t>
                    </m:r>
                    <m:r>
                      <a:rPr lang="en-US" altLang="zh-TW" sz="1800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altLang="zh-TW" sz="1800" b="0" i="1" smtClean="0">
                        <a:latin typeface="Cambria Math" panose="02040503050406030204" pitchFamily="18" charset="0"/>
                      </a:rPr>
                      <m:t>−1]</m:t>
                    </m:r>
                  </m:oMath>
                </a14:m>
                <a:r>
                  <a:rPr lang="en-US" altLang="zh-TW" sz="1800" dirty="0"/>
                  <a:t>.</a:t>
                </a:r>
              </a:p>
              <a:p>
                <a:pPr marL="0" indent="0">
                  <a:buNone/>
                </a:pPr>
                <a:r>
                  <a:rPr lang="en-US" altLang="zh-TW" sz="1800" dirty="0"/>
                  <a:t>             Select </a:t>
                </a:r>
                <a14:m>
                  <m:oMath xmlns:m="http://schemas.openxmlformats.org/officeDocument/2006/math">
                    <m:r>
                      <a:rPr lang="zh-TW" altLang="en-US" sz="180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altLang="zh-TW" sz="1800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altLang="zh-TW" sz="1800" dirty="0"/>
                  <a:t>; low values generate less noise.</a:t>
                </a:r>
              </a:p>
              <a:p>
                <a:pPr marL="712788" indent="-712788">
                  <a:buNone/>
                </a:pPr>
                <a:r>
                  <a:rPr lang="en-US" altLang="zh-TW" sz="1800" dirty="0">
                    <a:solidFill>
                      <a:srgbClr val="FFFF00"/>
                    </a:solidFill>
                  </a:rPr>
                  <a:t>Step 2: </a:t>
                </a:r>
                <a:r>
                  <a:rPr lang="en-US" altLang="zh-TW" sz="1800" dirty="0"/>
                  <a:t>For each pair of horizontally neighboring pixels </a:t>
                </a:r>
                <a14:m>
                  <m:oMath xmlns:m="http://schemas.openxmlformats.org/officeDocument/2006/math">
                    <m:r>
                      <a:rPr lang="en-US" altLang="zh-TW" sz="1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sz="1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TW" sz="18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TW" sz="18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TW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TW" sz="1800" dirty="0"/>
                  <a:t>, </a:t>
                </a:r>
                <a14:m>
                  <m:oMath xmlns:m="http://schemas.openxmlformats.org/officeDocument/2006/math">
                    <m:r>
                      <a:rPr lang="en-US" altLang="zh-TW" sz="18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sz="18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TW" sz="18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TW" sz="18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TW" sz="1800" b="0" i="1" smtClean="0">
                        <a:latin typeface="Cambria Math" panose="02040503050406030204" pitchFamily="18" charset="0"/>
                      </a:rPr>
                      <m:t>+1</m:t>
                    </m:r>
                    <m:r>
                      <a:rPr lang="en-US" altLang="zh-TW" sz="18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TW" sz="1800" dirty="0"/>
                  <a:t> generate a pair of independent random number </a:t>
                </a:r>
                <a14:m>
                  <m:oMath xmlns:m="http://schemas.openxmlformats.org/officeDocument/2006/math">
                    <m:r>
                      <a:rPr lang="en-US" altLang="zh-TW" sz="18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zh-TW" sz="18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zh-TW" altLang="en-US" sz="1800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altLang="zh-TW" sz="1800" dirty="0"/>
                  <a:t> in the range </a:t>
                </a:r>
                <a14:m>
                  <m:oMath xmlns:m="http://schemas.openxmlformats.org/officeDocument/2006/math">
                    <m:r>
                      <a:rPr lang="en-US" altLang="zh-TW" sz="1800" b="0" i="0" smtClean="0">
                        <a:latin typeface="Cambria Math" panose="02040503050406030204" pitchFamily="18" charset="0"/>
                      </a:rPr>
                      <m:t>[0, 1]</m:t>
                    </m:r>
                  </m:oMath>
                </a14:m>
                <a:r>
                  <a:rPr lang="en-US" altLang="zh-TW" sz="1800" dirty="0"/>
                  <a:t>.</a:t>
                </a:r>
              </a:p>
              <a:p>
                <a:pPr marL="712788" indent="-712788">
                  <a:buNone/>
                </a:pPr>
                <a:r>
                  <a:rPr lang="en-US" altLang="zh-TW" sz="1800" dirty="0">
                    <a:solidFill>
                      <a:srgbClr val="FFFF00"/>
                    </a:solidFill>
                  </a:rPr>
                  <a:t>Step 3: </a:t>
                </a:r>
                <a:r>
                  <a:rPr lang="en-US" altLang="zh-TW" sz="1800" dirty="0"/>
                  <a:t>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8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zh-TW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zh-TW" altLang="en-US" sz="1800" b="0" i="1" smtClean="0">
                        <a:latin typeface="Cambria Math" panose="02040503050406030204" pitchFamily="18" charset="0"/>
                      </a:rPr>
                      <m:t>𝜎</m:t>
                    </m:r>
                    <m:func>
                      <m:funcPr>
                        <m:ctrlPr>
                          <a:rPr lang="en-US" altLang="zh-TW" sz="18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TW" sz="18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altLang="zh-TW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zh-TW" altLang="en-US" sz="1800" b="0" i="1" smtClean="0">
                                <a:latin typeface="Cambria Math" panose="02040503050406030204" pitchFamily="18" charset="0"/>
                              </a:rPr>
                              <m:t>𝜋𝜑</m:t>
                            </m:r>
                          </m:e>
                        </m:d>
                      </m:e>
                    </m:func>
                    <m:rad>
                      <m:radPr>
                        <m:degHide m:val="on"/>
                        <m:ctrlPr>
                          <a:rPr lang="en-US" altLang="zh-TW" sz="18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zh-TW" sz="1800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  <m:r>
                          <a:rPr lang="en-US" altLang="zh-TW" sz="18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zh-TW" sz="1800" b="0" i="0" smtClean="0">
                            <a:latin typeface="Cambria Math" panose="02040503050406030204" pitchFamily="18" charset="0"/>
                          </a:rPr>
                          <m:t>ln</m:t>
                        </m:r>
                        <m:r>
                          <a:rPr lang="en-US" altLang="zh-TW" sz="1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TW" sz="18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rad>
                    <m:r>
                      <a:rPr lang="en-US" altLang="zh-TW" sz="1800" b="0" i="1" smtClean="0">
                        <a:latin typeface="Cambria Math" panose="02040503050406030204" pitchFamily="18" charset="0"/>
                      </a:rPr>
                      <m:t> , </m:t>
                    </m:r>
                  </m:oMath>
                </a14:m>
                <a:r>
                  <a:rPr lang="en-US" altLang="zh-TW" sz="1800" dirty="0"/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8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zh-TW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TW" sz="1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zh-TW" altLang="en-US" sz="1800" i="1">
                        <a:latin typeface="Cambria Math" panose="02040503050406030204" pitchFamily="18" charset="0"/>
                      </a:rPr>
                      <m:t>𝜎</m:t>
                    </m:r>
                    <m:func>
                      <m:funcPr>
                        <m:ctrlPr>
                          <a:rPr lang="en-US" altLang="zh-TW" sz="18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TW" sz="1800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zh-TW" altLang="en-US" sz="1800" i="1">
                                <a:latin typeface="Cambria Math" panose="02040503050406030204" pitchFamily="18" charset="0"/>
                              </a:rPr>
                              <m:t>𝜋𝜑</m:t>
                            </m:r>
                          </m:e>
                        </m:d>
                      </m:e>
                    </m:func>
                    <m:rad>
                      <m:radPr>
                        <m:degHide m:val="on"/>
                        <m:ctrlPr>
                          <a:rPr lang="en-US" altLang="zh-TW" sz="18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zh-TW" sz="1800" i="1">
                            <a:latin typeface="Cambria Math" panose="02040503050406030204" pitchFamily="18" charset="0"/>
                          </a:rPr>
                          <m:t>−2</m:t>
                        </m:r>
                        <m:r>
                          <a:rPr lang="en-US" altLang="zh-TW" sz="180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zh-TW" sz="1800">
                            <a:latin typeface="Cambria Math" panose="02040503050406030204" pitchFamily="18" charset="0"/>
                          </a:rPr>
                          <m:t>ln</m:t>
                        </m:r>
                        <m:r>
                          <a:rPr lang="en-US" altLang="zh-TW" sz="18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TW" sz="18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rad>
                    <m:r>
                      <a:rPr lang="en-US" altLang="zh-TW" sz="1800" i="1">
                        <a:latin typeface="Cambria Math" panose="02040503050406030204" pitchFamily="18" charset="0"/>
                      </a:rPr>
                      <m:t> , </m:t>
                    </m:r>
                  </m:oMath>
                </a14:m>
                <a:endParaRPr lang="en-US" altLang="zh-TW" sz="1800" dirty="0"/>
              </a:p>
              <a:p>
                <a:pPr marL="712788" indent="-712788">
                  <a:buNone/>
                </a:pPr>
                <a:r>
                  <a:rPr lang="en-US" altLang="zh-TW" sz="1700" dirty="0"/>
                  <a:t>             (This is the </a:t>
                </a:r>
                <a:r>
                  <a:rPr lang="en-US" altLang="zh-TW" sz="1700" dirty="0">
                    <a:solidFill>
                      <a:srgbClr val="FFC000"/>
                    </a:solidFill>
                  </a:rPr>
                  <a:t>Box-Muller transform </a:t>
                </a:r>
                <a:r>
                  <a:rPr lang="en-US" altLang="zh-TW" sz="1700" dirty="0"/>
                  <a:t>which assumes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7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7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zh-TW" sz="17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TW" sz="17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7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7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zh-TW" sz="17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TW" sz="1700" dirty="0"/>
                  <a:t> are independently normally distributed with zero mean and variance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17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TW" altLang="en-US" sz="170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altLang="zh-TW" sz="17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TW" sz="1700" dirty="0"/>
                  <a:t>)</a:t>
                </a:r>
                <a:endParaRPr lang="zh-TW" altLang="en-US" sz="1700" dirty="0"/>
              </a:p>
              <a:p>
                <a:pPr marL="712788" indent="-712788">
                  <a:buNone/>
                </a:pPr>
                <a:r>
                  <a:rPr lang="en-US" altLang="zh-TW" sz="1800" dirty="0">
                    <a:solidFill>
                      <a:srgbClr val="FFFF00"/>
                    </a:solidFill>
                  </a:rPr>
                  <a:t>Step 4: </a:t>
                </a:r>
                <a:r>
                  <a:rPr lang="en-US" altLang="zh-TW" sz="1800" dirty="0"/>
                  <a:t>Set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18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altLang="zh-TW" sz="18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altLang="zh-TW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TW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1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altLang="zh-TW" sz="1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1800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altLang="zh-TW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TW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1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altLang="zh-TW" sz="18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TW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8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zh-TW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TW" altLang="en-US" sz="1800" dirty="0"/>
                  <a:t> </a:t>
                </a:r>
                <a:r>
                  <a:rPr lang="en-US" altLang="zh-TW" sz="1800" dirty="0"/>
                  <a:t>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18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altLang="zh-TW" sz="18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altLang="zh-TW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18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TW" sz="1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18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TW" sz="18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US" altLang="zh-TW" sz="1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1800" i="1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altLang="zh-TW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18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TW" sz="1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18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TW" sz="18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US" altLang="zh-TW" sz="18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TW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8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zh-TW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TW" sz="1800" dirty="0"/>
                  <a:t>, where </a:t>
                </a:r>
                <a14:m>
                  <m:oMath xmlns:m="http://schemas.openxmlformats.org/officeDocument/2006/math">
                    <m:r>
                      <a:rPr lang="en-US" altLang="zh-TW" sz="1800" i="1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zh-TW" altLang="en-US" sz="1800" dirty="0"/>
                  <a:t> </a:t>
                </a:r>
                <a:r>
                  <a:rPr lang="en-US" altLang="zh-TW" sz="1800" dirty="0"/>
                  <a:t>is the input image.</a:t>
                </a:r>
              </a:p>
              <a:p>
                <a:pPr marL="712788" indent="-712788">
                  <a:buNone/>
                </a:pPr>
                <a:r>
                  <a:rPr lang="en-US" altLang="zh-TW" sz="1800" dirty="0">
                    <a:solidFill>
                      <a:srgbClr val="FFFF00"/>
                    </a:solidFill>
                  </a:rPr>
                  <a:t>Step 5: </a:t>
                </a:r>
                <a:r>
                  <a:rPr lang="en-US" altLang="zh-TW" sz="1800" dirty="0"/>
                  <a:t>Set</a:t>
                </a:r>
              </a:p>
              <a:p>
                <a:pPr marL="357188" indent="-357188">
                  <a:buNone/>
                </a:pPr>
                <a:r>
                  <a:rPr lang="en-US" altLang="zh-TW" sz="1800" dirty="0"/>
                  <a:t>   </a:t>
                </a:r>
                <a14:m>
                  <m:oMath xmlns:m="http://schemas.openxmlformats.org/officeDocument/2006/math">
                    <m:r>
                      <a:rPr lang="en-US" altLang="zh-TW" sz="18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TW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TW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1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altLang="zh-TW" sz="18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altLang="zh-TW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TW" sz="1800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zh-TW" sz="1800" b="0" i="1" smtClean="0">
                                <a:latin typeface="Cambria Math" panose="02040503050406030204" pitchFamily="18" charset="0"/>
                              </a:rPr>
                              <m:t>0              </m:t>
                            </m:r>
                            <m:r>
                              <m:rPr>
                                <m:sty m:val="p"/>
                              </m:rPr>
                              <a:rPr lang="en-US" altLang="zh-TW" sz="1800" b="0" i="0" smtClean="0">
                                <a:latin typeface="Cambria Math" panose="02040503050406030204" pitchFamily="18" charset="0"/>
                              </a:rPr>
                              <m:t>if</m:t>
                            </m:r>
                            <m:r>
                              <a:rPr lang="en-US" altLang="zh-TW" sz="18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p>
                              <m:sSupPr>
                                <m:ctrlPr>
                                  <a:rPr lang="en-US" altLang="zh-TW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sz="1800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p>
                                <m:r>
                                  <a:rPr lang="en-US" altLang="zh-TW" sz="1800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US" altLang="zh-TW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TW" sz="18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TW" sz="18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TW" sz="18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  <m:r>
                              <a:rPr lang="en-US" altLang="zh-TW" sz="1800" b="0" i="1" smtClean="0">
                                <a:latin typeface="Cambria Math" panose="02040503050406030204" pitchFamily="18" charset="0"/>
                              </a:rPr>
                              <m:t>&lt;0         </m:t>
                            </m:r>
                          </m:e>
                          <m:e>
                            <m:r>
                              <a:rPr lang="en-US" altLang="zh-TW" sz="1800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  <m:r>
                              <a:rPr lang="en-US" altLang="zh-TW" sz="1800" b="0" i="1" smtClean="0">
                                <a:latin typeface="Cambria Math" panose="02040503050406030204" pitchFamily="18" charset="0"/>
                              </a:rPr>
                              <m:t>−1       </m:t>
                            </m:r>
                            <m:r>
                              <m:rPr>
                                <m:sty m:val="p"/>
                              </m:rPr>
                              <a:rPr lang="en-US" altLang="zh-TW" sz="1800" b="0" i="0" smtClean="0">
                                <a:latin typeface="Cambria Math" panose="02040503050406030204" pitchFamily="18" charset="0"/>
                              </a:rPr>
                              <m:t>if</m:t>
                            </m:r>
                            <m:r>
                              <a:rPr lang="en-US" altLang="zh-TW" sz="18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p>
                              <m:sSupPr>
                                <m:ctrlPr>
                                  <a:rPr lang="en-US" altLang="zh-TW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sz="1800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p>
                                <m:r>
                                  <a:rPr lang="en-US" altLang="zh-TW" sz="1800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US" altLang="zh-TW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TW" sz="18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TW" sz="18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TW" sz="18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  <m:r>
                              <a:rPr lang="en-US" altLang="zh-TW" sz="1800" b="0" i="1" smtClean="0">
                                <a:latin typeface="Cambria Math" panose="02040503050406030204" pitchFamily="18" charset="0"/>
                              </a:rPr>
                              <m:t>&gt;</m:t>
                            </m:r>
                            <m:r>
                              <a:rPr lang="en-US" altLang="zh-TW" sz="1800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  <m:r>
                              <a:rPr lang="en-US" altLang="zh-TW" sz="1800" b="0" i="1" smtClean="0">
                                <a:latin typeface="Cambria Math" panose="02040503050406030204" pitchFamily="18" charset="0"/>
                              </a:rPr>
                              <m:t>−1 </m:t>
                            </m:r>
                          </m:e>
                          <m:e>
                            <m:sSup>
                              <m:sSupPr>
                                <m:ctrlPr>
                                  <a:rPr lang="en-US" altLang="zh-TW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sz="1800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p>
                                <m:r>
                                  <a:rPr lang="en-US" altLang="zh-TW" sz="1800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US" altLang="zh-TW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TW" sz="18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TW" sz="18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TW" sz="18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  <m:r>
                              <a:rPr lang="en-US" altLang="zh-TW" sz="1800" b="0" i="1" smtClean="0"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r>
                              <m:rPr>
                                <m:sty m:val="p"/>
                              </m:rPr>
                              <a:rPr lang="en-US" altLang="zh-TW" sz="1800" b="0" i="0" smtClean="0">
                                <a:latin typeface="Cambria Math" panose="02040503050406030204" pitchFamily="18" charset="0"/>
                              </a:rPr>
                              <m:t>otherwise</m:t>
                            </m:r>
                            <m:r>
                              <a:rPr lang="en-US" altLang="zh-TW" sz="1800" b="0" i="0" smtClean="0">
                                <a:latin typeface="Cambria Math" panose="02040503050406030204" pitchFamily="18" charset="0"/>
                              </a:rPr>
                              <m:t>               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altLang="zh-TW" sz="1800" dirty="0"/>
                  <a:t>; </a:t>
                </a:r>
                <a14:m>
                  <m:oMath xmlns:m="http://schemas.openxmlformats.org/officeDocument/2006/math">
                    <m:r>
                      <a:rPr lang="en-US" altLang="zh-TW" sz="180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TW" sz="18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18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TW" sz="18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18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TW" sz="18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US" altLang="zh-TW" sz="1800" i="1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altLang="zh-TW" sz="18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TW" sz="18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zh-TW" sz="18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0              </m:t>
                            </m:r>
                            <m:r>
                              <m:rPr>
                                <m:sty m:val="p"/>
                              </m:rPr>
                              <a:rPr lang="en-US" altLang="zh-TW" sz="1800" i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if</m:t>
                            </m:r>
                            <m:r>
                              <a:rPr lang="en-US" altLang="zh-TW" sz="18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p>
                              <m:sSupPr>
                                <m:ctrlPr>
                                  <a:rPr lang="en-US" altLang="zh-TW" sz="1800" i="1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sz="1800" i="1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p>
                                <m:r>
                                  <a:rPr lang="en-US" altLang="zh-TW" sz="1800" i="1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US" altLang="zh-TW" sz="1800" i="1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TW" sz="1800" i="1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TW" sz="1800" i="1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TW" sz="1800" i="1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altLang="zh-TW" sz="1800" b="0" i="1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e>
                            </m:d>
                            <m:r>
                              <a:rPr lang="en-US" altLang="zh-TW" sz="18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&lt;0         </m:t>
                            </m:r>
                          </m:e>
                          <m:e>
                            <m:r>
                              <a:rPr lang="en-US" altLang="zh-TW" sz="18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  <m:r>
                              <a:rPr lang="en-US" altLang="zh-TW" sz="18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−1       </m:t>
                            </m:r>
                            <m:r>
                              <m:rPr>
                                <m:sty m:val="p"/>
                              </m:rPr>
                              <a:rPr lang="en-US" altLang="zh-TW" sz="1800" i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if</m:t>
                            </m:r>
                            <m:r>
                              <a:rPr lang="en-US" altLang="zh-TW" sz="18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p>
                              <m:sSupPr>
                                <m:ctrlPr>
                                  <a:rPr lang="en-US" altLang="zh-TW" sz="1800" i="1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sz="1800" i="1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p>
                                <m:r>
                                  <a:rPr lang="en-US" altLang="zh-TW" sz="1800" i="1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US" altLang="zh-TW" sz="1800" i="1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TW" sz="1800" i="1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TW" sz="1800" i="1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TW" sz="1800" i="1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altLang="zh-TW" sz="1800" b="0" i="1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e>
                            </m:d>
                            <m:r>
                              <a:rPr lang="en-US" altLang="zh-TW" sz="18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&gt;</m:t>
                            </m:r>
                            <m:r>
                              <a:rPr lang="en-US" altLang="zh-TW" sz="18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  <m:r>
                              <a:rPr lang="en-US" altLang="zh-TW" sz="18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−1 </m:t>
                            </m:r>
                          </m:e>
                          <m:e>
                            <m:sSup>
                              <m:sSupPr>
                                <m:ctrlPr>
                                  <a:rPr lang="en-US" altLang="zh-TW" sz="1800" i="1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sz="1800" i="1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p>
                                <m:r>
                                  <a:rPr lang="en-US" altLang="zh-TW" sz="1800" i="1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US" altLang="zh-TW" sz="1800" i="1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TW" sz="1800" i="1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TW" sz="1800" i="1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TW" sz="1800" i="1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altLang="zh-TW" sz="1800" b="0" i="1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e>
                            </m:d>
                            <m:r>
                              <a:rPr lang="en-US" altLang="zh-TW" sz="18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altLang="zh-TW" sz="1800" i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altLang="zh-TW" sz="1800" i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otherwise</m:t>
                            </m:r>
                            <m:r>
                              <a:rPr lang="en-US" altLang="zh-TW" sz="1800" i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               </m:t>
                            </m:r>
                          </m:e>
                        </m:eqArr>
                      </m:e>
                    </m:d>
                  </m:oMath>
                </a14:m>
                <a:endParaRPr lang="en-US" altLang="zh-TW" sz="1800" dirty="0"/>
              </a:p>
              <a:p>
                <a:pPr marL="357188" indent="-357188">
                  <a:buNone/>
                </a:pPr>
                <a:r>
                  <a:rPr lang="en-US" altLang="zh-TW" sz="1800" dirty="0">
                    <a:solidFill>
                      <a:srgbClr val="FFFF00"/>
                    </a:solidFill>
                  </a:rPr>
                  <a:t>Step 6: </a:t>
                </a:r>
                <a:r>
                  <a:rPr lang="en-US" altLang="zh-TW" sz="1800" dirty="0"/>
                  <a:t>Go to Step 2 until all pixels have been scanned.</a:t>
                </a:r>
                <a:endParaRPr lang="zh-TW" altLang="en-US" sz="1800" dirty="0"/>
              </a:p>
            </p:txBody>
          </p:sp>
        </mc:Choice>
        <mc:Fallback xmlns="">
          <p:sp>
            <p:nvSpPr>
              <p:cNvPr id="7" name="內容版面配置區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1000" y="1158240"/>
                <a:ext cx="8534400" cy="5242560"/>
              </a:xfrm>
              <a:blipFill>
                <a:blip r:embed="rId2"/>
                <a:stretch>
                  <a:fillRect l="-643" t="-58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標題 4"/>
          <p:cNvSpPr>
            <a:spLocks noGrp="1"/>
          </p:cNvSpPr>
          <p:nvPr>
            <p:ph type="title"/>
          </p:nvPr>
        </p:nvSpPr>
        <p:spPr>
          <a:xfrm>
            <a:off x="381000" y="503597"/>
            <a:ext cx="8534400" cy="639403"/>
          </a:xfrm>
        </p:spPr>
        <p:txBody>
          <a:bodyPr>
            <a:noAutofit/>
          </a:bodyPr>
          <a:lstStyle/>
          <a:p>
            <a:pPr lvl="1" algn="l" rtl="0">
              <a:spcBef>
                <a:spcPct val="0"/>
              </a:spcBef>
            </a:pPr>
            <a:r>
              <a:rPr lang="en-US" altLang="zh-TW" sz="2000" dirty="0">
                <a:solidFill>
                  <a:srgbClr val="FFFF00"/>
                </a:solidFill>
              </a:rPr>
              <a:t>Algorithm 2.3: Generation of additive, zero mean Gaussian noise</a:t>
            </a:r>
            <a:endParaRPr lang="zh-TW" altLang="en-US" sz="20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8243841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39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內容版面配置區 3"/>
              <p:cNvSpPr>
                <a:spLocks noGrp="1"/>
              </p:cNvSpPr>
              <p:nvPr>
                <p:ph idx="1"/>
              </p:nvPr>
            </p:nvSpPr>
            <p:spPr>
              <a:xfrm>
                <a:off x="381000" y="1524000"/>
                <a:ext cx="4648200" cy="4612806"/>
              </a:xfrm>
            </p:spPr>
            <p:txBody>
              <a:bodyPr/>
              <a:lstStyle/>
              <a:p>
                <a:pPr marL="0" lvl="0" indent="0" eaLnBrk="0" fontAlgn="base" hangingPunct="0">
                  <a:lnSpc>
                    <a:spcPct val="150000"/>
                  </a:lnSpc>
                  <a:spcBef>
                    <a:spcPts val="0"/>
                  </a:spcBef>
                  <a:spcAft>
                    <a:spcPct val="0"/>
                  </a:spcAft>
                  <a:buNone/>
                </a:pPr>
                <a:r>
                  <a:rPr lang="zh-TW" altLang="zh-TW" sz="1800" dirty="0">
                    <a:solidFill>
                      <a:srgbClr val="252525"/>
                    </a:solidFill>
                  </a:rPr>
                  <a:t>Suppose </a:t>
                </a:r>
                <a:r>
                  <a:rPr lang="zh-TW" altLang="zh-TW" sz="1800" i="1" dirty="0">
                    <a:solidFill>
                      <a:srgbClr val="252525"/>
                    </a:solidFill>
                  </a:rPr>
                  <a:t>U</a:t>
                </a:r>
                <a:r>
                  <a:rPr lang="zh-TW" altLang="zh-TW" sz="1800" baseline="-30000" dirty="0">
                    <a:solidFill>
                      <a:srgbClr val="252525"/>
                    </a:solidFill>
                  </a:rPr>
                  <a:t>1</a:t>
                </a:r>
                <a:r>
                  <a:rPr lang="zh-TW" altLang="zh-TW" sz="1800" dirty="0">
                    <a:solidFill>
                      <a:srgbClr val="252525"/>
                    </a:solidFill>
                  </a:rPr>
                  <a:t> and </a:t>
                </a:r>
                <a:r>
                  <a:rPr lang="zh-TW" altLang="zh-TW" sz="1800" i="1" dirty="0">
                    <a:solidFill>
                      <a:srgbClr val="252525"/>
                    </a:solidFill>
                  </a:rPr>
                  <a:t>U</a:t>
                </a:r>
                <a:r>
                  <a:rPr lang="zh-TW" altLang="zh-TW" sz="1800" baseline="-30000" dirty="0">
                    <a:solidFill>
                      <a:srgbClr val="252525"/>
                    </a:solidFill>
                  </a:rPr>
                  <a:t>2</a:t>
                </a:r>
                <a:r>
                  <a:rPr lang="zh-TW" altLang="zh-TW" sz="1800" dirty="0">
                    <a:solidFill>
                      <a:srgbClr val="252525"/>
                    </a:solidFill>
                  </a:rPr>
                  <a:t> are independent </a:t>
                </a:r>
                <a:r>
                  <a:rPr lang="zh-TW" altLang="zh-TW" sz="1800" dirty="0">
                    <a:solidFill>
                      <a:srgbClr val="0B0080"/>
                    </a:solidFill>
                  </a:rPr>
                  <a:t>random variables</a:t>
                </a:r>
                <a:r>
                  <a:rPr lang="zh-TW" altLang="zh-TW" sz="1800" dirty="0">
                    <a:solidFill>
                      <a:srgbClr val="252525"/>
                    </a:solidFill>
                  </a:rPr>
                  <a:t> that are </a:t>
                </a:r>
                <a:r>
                  <a:rPr lang="zh-TW" altLang="zh-TW" sz="1800" dirty="0">
                    <a:solidFill>
                      <a:srgbClr val="0B0080"/>
                    </a:solidFill>
                  </a:rPr>
                  <a:t>uniformly distributed</a:t>
                </a:r>
                <a:r>
                  <a:rPr lang="zh-TW" altLang="zh-TW" sz="1800" dirty="0">
                    <a:solidFill>
                      <a:srgbClr val="252525"/>
                    </a:solidFill>
                  </a:rPr>
                  <a:t> in the </a:t>
                </a:r>
                <a:r>
                  <a:rPr lang="zh-TW" altLang="zh-TW" sz="1800" dirty="0">
                    <a:solidFill>
                      <a:srgbClr val="0B0080"/>
                    </a:solidFill>
                  </a:rPr>
                  <a:t>interval</a:t>
                </a:r>
                <a:r>
                  <a:rPr lang="zh-TW" altLang="zh-TW" sz="1800" dirty="0">
                    <a:solidFill>
                      <a:srgbClr val="252525"/>
                    </a:solidFill>
                  </a:rPr>
                  <a:t> (0, 1). Let</a:t>
                </a:r>
                <a:endParaRPr lang="zh-TW" altLang="zh-TW" sz="1800" dirty="0"/>
              </a:p>
              <a:p>
                <a:pPr marL="457200" lvl="1" indent="-457200" eaLnBrk="0" fontAlgn="base" hangingPunct="0">
                  <a:lnSpc>
                    <a:spcPct val="150000"/>
                  </a:lnSpc>
                  <a:spcBef>
                    <a:spcPts val="0"/>
                  </a:spcBef>
                  <a:spcAft>
                    <a:spcPct val="0"/>
                  </a:spcAft>
                  <a:buNone/>
                </a:pPr>
                <a:r>
                  <a:rPr lang="zh-TW" altLang="zh-TW" sz="1800" dirty="0">
                    <a:solidFill>
                      <a:srgbClr val="252525"/>
                    </a:solidFill>
                    <a:cs typeface="Arial" panose="020B0604020202020204" pitchFamily="34" charset="0"/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800" i="1" smtClean="0">
                            <a:solidFill>
                              <a:srgbClr val="252525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TW" sz="1800" i="1">
                            <a:solidFill>
                              <a:srgbClr val="252525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𝑍</m:t>
                        </m:r>
                      </m:e>
                      <m:sub>
                        <m:r>
                          <a:rPr lang="en-US" altLang="zh-TW" sz="1800" i="1">
                            <a:solidFill>
                              <a:srgbClr val="252525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0</m:t>
                        </m:r>
                      </m:sub>
                    </m:sSub>
                    <m:r>
                      <a:rPr lang="en-US" altLang="zh-TW" sz="1800" i="1">
                        <a:solidFill>
                          <a:srgbClr val="252525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a:rPr lang="en-US" altLang="zh-TW" sz="1800" i="1" smtClean="0">
                        <a:solidFill>
                          <a:srgbClr val="252525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𝑅</m:t>
                    </m:r>
                    <m:r>
                      <m:rPr>
                        <m:sty m:val="p"/>
                      </m:rPr>
                      <a:rPr lang="en-US" altLang="zh-TW" sz="1800" b="0" i="0" smtClean="0">
                        <a:solidFill>
                          <a:srgbClr val="252525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cos</m:t>
                    </m:r>
                    <m:d>
                      <m:dPr>
                        <m:ctrlPr>
                          <a:rPr lang="en-US" altLang="zh-TW" sz="1800" b="0" i="1" smtClean="0">
                            <a:solidFill>
                              <a:srgbClr val="252525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zh-TW" altLang="en-US" sz="1800" b="0" i="1" smtClean="0">
                            <a:solidFill>
                              <a:srgbClr val="252525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𝜃</m:t>
                        </m:r>
                      </m:e>
                    </m:d>
                    <m:r>
                      <a:rPr lang="en-US" altLang="zh-TW" sz="1800" b="0" i="1" smtClean="0">
                        <a:solidFill>
                          <a:srgbClr val="252525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zh-TW" sz="1800" b="0" i="1" smtClean="0">
                            <a:solidFill>
                              <a:srgbClr val="252525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radPr>
                      <m:deg/>
                      <m:e>
                        <m:r>
                          <a:rPr lang="en-US" altLang="zh-TW" sz="1800" b="0" i="1" smtClean="0">
                            <a:solidFill>
                              <a:srgbClr val="252525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−2</m:t>
                        </m:r>
                        <m:r>
                          <a:rPr lang="en-US" altLang="zh-TW" sz="1800" b="0" i="1" smtClean="0">
                            <a:solidFill>
                              <a:srgbClr val="252525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𝑙𝑛</m:t>
                        </m:r>
                        <m:sSub>
                          <m:sSubPr>
                            <m:ctrlPr>
                              <a:rPr lang="en-US" altLang="zh-TW" sz="1800" b="0" i="1" smtClean="0">
                                <a:solidFill>
                                  <a:srgbClr val="252525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TW" sz="1800" b="0" i="1" smtClean="0">
                                <a:solidFill>
                                  <a:srgbClr val="252525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altLang="zh-TW" sz="1800" b="0" i="1" smtClean="0">
                                <a:solidFill>
                                  <a:srgbClr val="252525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1</m:t>
                            </m:r>
                          </m:sub>
                        </m:sSub>
                      </m:e>
                    </m:rad>
                    <m:func>
                      <m:funcPr>
                        <m:ctrlPr>
                          <a:rPr lang="en-US" altLang="zh-TW" sz="1800" b="0" i="1" smtClean="0">
                            <a:solidFill>
                              <a:srgbClr val="252525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TW" sz="1800" b="0" i="0" smtClean="0">
                            <a:solidFill>
                              <a:srgbClr val="252525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altLang="zh-TW" sz="1800" b="0" i="1" smtClean="0">
                                <a:solidFill>
                                  <a:srgbClr val="252525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altLang="zh-TW" sz="1800" b="0" i="1" smtClean="0">
                                <a:solidFill>
                                  <a:srgbClr val="252525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2</m:t>
                            </m:r>
                            <m:r>
                              <a:rPr lang="zh-TW" altLang="en-US" sz="1800" b="0" i="1" smtClean="0">
                                <a:solidFill>
                                  <a:srgbClr val="252525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𝜋</m:t>
                            </m:r>
                            <m:sSub>
                              <m:sSubPr>
                                <m:ctrlPr>
                                  <a:rPr lang="en-US" altLang="zh-TW" sz="1800" b="0" i="1" smtClean="0">
                                    <a:solidFill>
                                      <a:srgbClr val="252525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1800" b="0" i="1" smtClean="0">
                                    <a:solidFill>
                                      <a:srgbClr val="252525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𝑈</m:t>
                                </m:r>
                              </m:e>
                              <m:sub>
                                <m:r>
                                  <a:rPr lang="en-US" altLang="zh-TW" sz="1800" b="0" i="1" smtClean="0">
                                    <a:solidFill>
                                      <a:srgbClr val="252525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</m:func>
                  </m:oMath>
                </a14:m>
                <a:endParaRPr lang="zh-TW" altLang="zh-TW" sz="1800" dirty="0">
                  <a:solidFill>
                    <a:srgbClr val="252525"/>
                  </a:solidFill>
                  <a:cs typeface="Arial" panose="020B0604020202020204" pitchFamily="34" charset="0"/>
                </a:endParaRPr>
              </a:p>
              <a:p>
                <a:pPr marL="0" lvl="0" indent="0" eaLnBrk="0" fontAlgn="base" hangingPunct="0">
                  <a:lnSpc>
                    <a:spcPct val="150000"/>
                  </a:lnSpc>
                  <a:spcBef>
                    <a:spcPts val="0"/>
                  </a:spcBef>
                  <a:spcAft>
                    <a:spcPct val="0"/>
                  </a:spcAft>
                  <a:buNone/>
                </a:pPr>
                <a:r>
                  <a:rPr lang="zh-TW" altLang="zh-TW" sz="1800" dirty="0">
                    <a:solidFill>
                      <a:srgbClr val="252525"/>
                    </a:solidFill>
                    <a:cs typeface="Arial" panose="020B0604020202020204" pitchFamily="34" charset="0"/>
                  </a:rPr>
                  <a:t>and</a:t>
                </a:r>
                <a:endParaRPr lang="zh-TW" altLang="zh-TW" sz="1800" dirty="0"/>
              </a:p>
              <a:p>
                <a:pPr marL="457200" lvl="1" indent="-457200" eaLnBrk="0" fontAlgn="base" hangingPunct="0">
                  <a:lnSpc>
                    <a:spcPct val="150000"/>
                  </a:lnSpc>
                  <a:spcBef>
                    <a:spcPts val="0"/>
                  </a:spcBef>
                  <a:spcAft>
                    <a:spcPct val="0"/>
                  </a:spcAft>
                  <a:buNone/>
                </a:pPr>
                <a:r>
                  <a:rPr lang="zh-TW" altLang="zh-TW" sz="1800" dirty="0">
                    <a:solidFill>
                      <a:srgbClr val="252525"/>
                    </a:solidFill>
                    <a:cs typeface="Arial" panose="020B0604020202020204" pitchFamily="34" charset="0"/>
                  </a:rPr>
                  <a:t>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800" i="1">
                            <a:solidFill>
                              <a:srgbClr val="252525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TW" sz="1800" i="1">
                            <a:solidFill>
                              <a:srgbClr val="252525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𝑍</m:t>
                        </m:r>
                      </m:e>
                      <m:sub>
                        <m:r>
                          <a:rPr lang="en-US" altLang="zh-TW" sz="1800" b="0" i="1" smtClean="0">
                            <a:solidFill>
                              <a:srgbClr val="252525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  <m:r>
                      <a:rPr lang="en-US" altLang="zh-TW" sz="1800" i="1">
                        <a:solidFill>
                          <a:srgbClr val="252525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a:rPr lang="en-US" altLang="zh-TW" sz="1800" i="1">
                        <a:solidFill>
                          <a:srgbClr val="252525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𝑅</m:t>
                    </m:r>
                    <m:r>
                      <m:rPr>
                        <m:sty m:val="p"/>
                      </m:rPr>
                      <a:rPr lang="en-US" altLang="zh-TW" sz="1800" b="0" i="0" smtClean="0">
                        <a:solidFill>
                          <a:srgbClr val="252525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sin</m:t>
                    </m:r>
                    <m:d>
                      <m:dPr>
                        <m:ctrlPr>
                          <a:rPr lang="en-US" altLang="zh-TW" sz="1800" i="1">
                            <a:solidFill>
                              <a:srgbClr val="252525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zh-TW" altLang="en-US" sz="1800" i="1">
                            <a:solidFill>
                              <a:srgbClr val="252525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𝜃</m:t>
                        </m:r>
                      </m:e>
                    </m:d>
                    <m:r>
                      <a:rPr lang="en-US" altLang="zh-TW" sz="1800" i="1">
                        <a:solidFill>
                          <a:srgbClr val="252525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zh-TW" sz="1800" i="1">
                            <a:solidFill>
                              <a:srgbClr val="252525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radPr>
                      <m:deg/>
                      <m:e>
                        <m:r>
                          <a:rPr lang="en-US" altLang="zh-TW" sz="1800" i="1">
                            <a:solidFill>
                              <a:srgbClr val="252525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−2</m:t>
                        </m:r>
                        <m:r>
                          <a:rPr lang="en-US" altLang="zh-TW" sz="1800" i="1">
                            <a:solidFill>
                              <a:srgbClr val="252525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𝑙𝑛</m:t>
                        </m:r>
                        <m:sSub>
                          <m:sSubPr>
                            <m:ctrlPr>
                              <a:rPr lang="en-US" altLang="zh-TW" sz="1800" i="1">
                                <a:solidFill>
                                  <a:srgbClr val="252525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TW" sz="1800" i="1">
                                <a:solidFill>
                                  <a:srgbClr val="252525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altLang="zh-TW" sz="1800" b="0" i="1" smtClean="0">
                                <a:solidFill>
                                  <a:srgbClr val="252525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1</m:t>
                            </m:r>
                          </m:sub>
                        </m:sSub>
                      </m:e>
                    </m:rad>
                    <m:func>
                      <m:funcPr>
                        <m:ctrlPr>
                          <a:rPr lang="en-US" altLang="zh-TW" sz="1800" i="1">
                            <a:solidFill>
                              <a:srgbClr val="252525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TW" sz="1800" b="0" i="0" smtClean="0">
                            <a:solidFill>
                              <a:srgbClr val="252525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altLang="zh-TW" sz="1800" i="1">
                                <a:solidFill>
                                  <a:srgbClr val="252525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altLang="zh-TW" sz="1800" i="1">
                                <a:solidFill>
                                  <a:srgbClr val="252525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2</m:t>
                            </m:r>
                            <m:r>
                              <a:rPr lang="zh-TW" altLang="en-US" sz="1800" i="1">
                                <a:solidFill>
                                  <a:srgbClr val="252525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𝜋</m:t>
                            </m:r>
                            <m:sSub>
                              <m:sSubPr>
                                <m:ctrlPr>
                                  <a:rPr lang="en-US" altLang="zh-TW" sz="1800" i="1">
                                    <a:solidFill>
                                      <a:srgbClr val="252525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1800" i="1">
                                    <a:solidFill>
                                      <a:srgbClr val="252525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𝑈</m:t>
                                </m:r>
                              </m:e>
                              <m:sub>
                                <m:r>
                                  <a:rPr lang="en-US" altLang="zh-TW" sz="1800" i="1">
                                    <a:solidFill>
                                      <a:srgbClr val="252525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</m:func>
                  </m:oMath>
                </a14:m>
                <a:endParaRPr lang="zh-TW" altLang="zh-TW" sz="1800" dirty="0">
                  <a:solidFill>
                    <a:srgbClr val="252525"/>
                  </a:solidFill>
                  <a:cs typeface="Arial" panose="020B0604020202020204" pitchFamily="34" charset="0"/>
                </a:endParaRPr>
              </a:p>
              <a:p>
                <a:pPr marL="0" lvl="0" indent="0" eaLnBrk="0" fontAlgn="base" hangingPunct="0">
                  <a:lnSpc>
                    <a:spcPct val="150000"/>
                  </a:lnSpc>
                  <a:spcBef>
                    <a:spcPts val="0"/>
                  </a:spcBef>
                  <a:spcAft>
                    <a:spcPct val="0"/>
                  </a:spcAft>
                  <a:buNone/>
                </a:pPr>
                <a:r>
                  <a:rPr lang="zh-TW" altLang="zh-TW" sz="1800" dirty="0">
                    <a:solidFill>
                      <a:srgbClr val="252525"/>
                    </a:solidFill>
                    <a:cs typeface="Arial" panose="020B0604020202020204" pitchFamily="34" charset="0"/>
                  </a:rPr>
                  <a:t>Then </a:t>
                </a:r>
                <a:r>
                  <a:rPr lang="zh-TW" altLang="zh-TW" sz="1800" i="1" dirty="0">
                    <a:solidFill>
                      <a:srgbClr val="252525"/>
                    </a:solidFill>
                    <a:cs typeface="Arial" panose="020B0604020202020204" pitchFamily="34" charset="0"/>
                  </a:rPr>
                  <a:t>Z</a:t>
                </a:r>
                <a:r>
                  <a:rPr lang="zh-TW" altLang="zh-TW" sz="1800" baseline="-30000" dirty="0">
                    <a:solidFill>
                      <a:srgbClr val="252525"/>
                    </a:solidFill>
                    <a:cs typeface="Arial" panose="020B0604020202020204" pitchFamily="34" charset="0"/>
                  </a:rPr>
                  <a:t>0</a:t>
                </a:r>
                <a:r>
                  <a:rPr lang="zh-TW" altLang="zh-TW" sz="1800" dirty="0">
                    <a:solidFill>
                      <a:srgbClr val="252525"/>
                    </a:solidFill>
                    <a:cs typeface="Arial" panose="020B0604020202020204" pitchFamily="34" charset="0"/>
                  </a:rPr>
                  <a:t> and </a:t>
                </a:r>
                <a:r>
                  <a:rPr lang="zh-TW" altLang="zh-TW" sz="1800" i="1" dirty="0">
                    <a:solidFill>
                      <a:srgbClr val="252525"/>
                    </a:solidFill>
                    <a:cs typeface="Arial" panose="020B0604020202020204" pitchFamily="34" charset="0"/>
                  </a:rPr>
                  <a:t>Z</a:t>
                </a:r>
                <a:r>
                  <a:rPr lang="zh-TW" altLang="zh-TW" sz="1800" baseline="-30000" dirty="0">
                    <a:solidFill>
                      <a:srgbClr val="252525"/>
                    </a:solidFill>
                    <a:cs typeface="Arial" panose="020B0604020202020204" pitchFamily="34" charset="0"/>
                  </a:rPr>
                  <a:t>1</a:t>
                </a:r>
                <a:r>
                  <a:rPr lang="zh-TW" altLang="zh-TW" sz="1800" dirty="0">
                    <a:solidFill>
                      <a:srgbClr val="252525"/>
                    </a:solidFill>
                    <a:cs typeface="Arial" panose="020B0604020202020204" pitchFamily="34" charset="0"/>
                  </a:rPr>
                  <a:t> are </a:t>
                </a:r>
                <a:r>
                  <a:rPr lang="zh-TW" altLang="zh-TW" sz="1800" dirty="0">
                    <a:solidFill>
                      <a:srgbClr val="0B0080"/>
                    </a:solidFill>
                    <a:cs typeface="Arial" panose="020B0604020202020204" pitchFamily="34" charset="0"/>
                  </a:rPr>
                  <a:t>independent</a:t>
                </a:r>
                <a:r>
                  <a:rPr lang="zh-TW" altLang="zh-TW" sz="1800" dirty="0">
                    <a:solidFill>
                      <a:srgbClr val="252525"/>
                    </a:solidFill>
                    <a:cs typeface="Arial" panose="020B0604020202020204" pitchFamily="34" charset="0"/>
                  </a:rPr>
                  <a:t> random variables with a </a:t>
                </a:r>
                <a:r>
                  <a:rPr lang="zh-TW" altLang="zh-TW" sz="1800" dirty="0">
                    <a:solidFill>
                      <a:srgbClr val="0B0080"/>
                    </a:solidFill>
                    <a:cs typeface="Arial" panose="020B0604020202020204" pitchFamily="34" charset="0"/>
                  </a:rPr>
                  <a:t>standard normal distribution</a:t>
                </a:r>
                <a:r>
                  <a:rPr lang="zh-TW" altLang="zh-TW" sz="1800" dirty="0">
                    <a:solidFill>
                      <a:srgbClr val="252525"/>
                    </a:solidFill>
                    <a:cs typeface="Arial" panose="020B0604020202020204" pitchFamily="34" charset="0"/>
                  </a:rPr>
                  <a:t>.</a:t>
                </a:r>
              </a:p>
              <a:p>
                <a:endParaRPr lang="zh-TW" altLang="en-US" dirty="0"/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4" name="內容版面配置區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1000" y="1524000"/>
                <a:ext cx="4648200" cy="4612806"/>
              </a:xfrm>
              <a:blipFill>
                <a:blip r:embed="rId2"/>
                <a:stretch>
                  <a:fillRect l="-1181" r="-223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Box–Muller transform</a:t>
            </a:r>
            <a:endParaRPr lang="zh-TW" altLang="en-US" dirty="0"/>
          </a:p>
        </p:txBody>
      </p:sp>
      <p:pic>
        <p:nvPicPr>
          <p:cNvPr id="9218" name="Picture 2" descr="https://upload.wikimedia.org/wikipedia/commons/thumb/1/1f/Box-Muller_transform_visualisation.svg/300px-Box-Muller_transform_visualisation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831909"/>
            <a:ext cx="3576828" cy="3576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/>
          <p:cNvSpPr/>
          <p:nvPr/>
        </p:nvSpPr>
        <p:spPr>
          <a:xfrm>
            <a:off x="5029200" y="4566002"/>
            <a:ext cx="3657600" cy="20313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TW" sz="1400" dirty="0" err="1">
                <a:solidFill>
                  <a:srgbClr val="252525"/>
                </a:solidFill>
                <a:latin typeface="Arial" panose="020B0604020202020204" pitchFamily="34" charset="0"/>
              </a:rPr>
              <a:t>Visualisation</a:t>
            </a:r>
            <a:r>
              <a:rPr lang="en-US" altLang="zh-TW" sz="1400" dirty="0">
                <a:solidFill>
                  <a:srgbClr val="252525"/>
                </a:solidFill>
                <a:latin typeface="Arial" panose="020B0604020202020204" pitchFamily="34" charset="0"/>
              </a:rPr>
              <a:t> of the Box–Muller transform — the colored points in the unit square (u</a:t>
            </a:r>
            <a:r>
              <a:rPr lang="en-US" altLang="zh-TW" sz="1400" baseline="-25000" dirty="0">
                <a:solidFill>
                  <a:srgbClr val="252525"/>
                </a:solidFill>
                <a:latin typeface="Arial" panose="020B0604020202020204" pitchFamily="34" charset="0"/>
              </a:rPr>
              <a:t>1</a:t>
            </a:r>
            <a:r>
              <a:rPr lang="en-US" altLang="zh-TW" sz="1400" dirty="0">
                <a:solidFill>
                  <a:srgbClr val="252525"/>
                </a:solidFill>
                <a:latin typeface="Arial" panose="020B0604020202020204" pitchFamily="34" charset="0"/>
              </a:rPr>
              <a:t>, u</a:t>
            </a:r>
            <a:r>
              <a:rPr lang="en-US" altLang="zh-TW" sz="1400" baseline="-25000" dirty="0">
                <a:solidFill>
                  <a:srgbClr val="252525"/>
                </a:solidFill>
                <a:latin typeface="Arial" panose="020B0604020202020204" pitchFamily="34" charset="0"/>
              </a:rPr>
              <a:t>2</a:t>
            </a:r>
            <a:r>
              <a:rPr lang="en-US" altLang="zh-TW" sz="1400" dirty="0">
                <a:solidFill>
                  <a:srgbClr val="252525"/>
                </a:solidFill>
                <a:latin typeface="Arial" panose="020B0604020202020204" pitchFamily="34" charset="0"/>
              </a:rPr>
              <a:t>), drawn as circles, are mapped to a 2D Gaussian (z</a:t>
            </a:r>
            <a:r>
              <a:rPr lang="en-US" altLang="zh-TW" sz="1400" baseline="-25000" dirty="0">
                <a:solidFill>
                  <a:srgbClr val="252525"/>
                </a:solidFill>
                <a:latin typeface="Arial" panose="020B0604020202020204" pitchFamily="34" charset="0"/>
              </a:rPr>
              <a:t>0</a:t>
            </a:r>
            <a:r>
              <a:rPr lang="en-US" altLang="zh-TW" sz="1400" dirty="0">
                <a:solidFill>
                  <a:srgbClr val="252525"/>
                </a:solidFill>
                <a:latin typeface="Arial" panose="020B0604020202020204" pitchFamily="34" charset="0"/>
              </a:rPr>
              <a:t>, z</a:t>
            </a:r>
            <a:r>
              <a:rPr lang="en-US" altLang="zh-TW" sz="1400" baseline="-25000" dirty="0">
                <a:solidFill>
                  <a:srgbClr val="252525"/>
                </a:solidFill>
                <a:latin typeface="Arial" panose="020B0604020202020204" pitchFamily="34" charset="0"/>
              </a:rPr>
              <a:t>1</a:t>
            </a:r>
            <a:r>
              <a:rPr lang="en-US" altLang="zh-TW" sz="1400" dirty="0">
                <a:solidFill>
                  <a:srgbClr val="252525"/>
                </a:solidFill>
                <a:latin typeface="Arial" panose="020B0604020202020204" pitchFamily="34" charset="0"/>
              </a:rPr>
              <a:t>), drawn as crosses. The plots at the margins are the probability distribution functions of z</a:t>
            </a:r>
            <a:r>
              <a:rPr lang="en-US" altLang="zh-TW" sz="1400" baseline="-25000" dirty="0">
                <a:solidFill>
                  <a:srgbClr val="252525"/>
                </a:solidFill>
                <a:latin typeface="Arial" panose="020B0604020202020204" pitchFamily="34" charset="0"/>
              </a:rPr>
              <a:t>0</a:t>
            </a:r>
            <a:r>
              <a:rPr lang="en-US" altLang="zh-TW" sz="1400" dirty="0">
                <a:solidFill>
                  <a:srgbClr val="252525"/>
                </a:solidFill>
                <a:latin typeface="Arial" panose="020B0604020202020204" pitchFamily="34" charset="0"/>
              </a:rPr>
              <a:t> and z</a:t>
            </a:r>
            <a:r>
              <a:rPr lang="en-US" altLang="zh-TW" sz="1400" baseline="-25000" dirty="0">
                <a:solidFill>
                  <a:srgbClr val="252525"/>
                </a:solidFill>
                <a:latin typeface="Arial" panose="020B0604020202020204" pitchFamily="34" charset="0"/>
              </a:rPr>
              <a:t>1</a:t>
            </a:r>
            <a:r>
              <a:rPr lang="en-US" altLang="zh-TW" sz="1400" dirty="0">
                <a:solidFill>
                  <a:srgbClr val="252525"/>
                </a:solidFill>
                <a:latin typeface="Arial" panose="020B0604020202020204" pitchFamily="34" charset="0"/>
              </a:rPr>
              <a:t>. Note that z</a:t>
            </a:r>
            <a:r>
              <a:rPr lang="en-US" altLang="zh-TW" sz="1400" baseline="-25000" dirty="0">
                <a:solidFill>
                  <a:srgbClr val="252525"/>
                </a:solidFill>
                <a:latin typeface="Arial" panose="020B0604020202020204" pitchFamily="34" charset="0"/>
              </a:rPr>
              <a:t>0</a:t>
            </a:r>
            <a:r>
              <a:rPr lang="en-US" altLang="zh-TW" sz="1400" dirty="0">
                <a:solidFill>
                  <a:srgbClr val="252525"/>
                </a:solidFill>
                <a:latin typeface="Arial" panose="020B0604020202020204" pitchFamily="34" charset="0"/>
              </a:rPr>
              <a:t> and z</a:t>
            </a:r>
            <a:r>
              <a:rPr lang="en-US" altLang="zh-TW" sz="1400" baseline="-25000" dirty="0">
                <a:solidFill>
                  <a:srgbClr val="252525"/>
                </a:solidFill>
                <a:latin typeface="Arial" panose="020B0604020202020204" pitchFamily="34" charset="0"/>
              </a:rPr>
              <a:t>1</a:t>
            </a:r>
            <a:r>
              <a:rPr lang="en-US" altLang="zh-TW" sz="1400" dirty="0">
                <a:solidFill>
                  <a:srgbClr val="252525"/>
                </a:solidFill>
                <a:latin typeface="Arial" panose="020B0604020202020204" pitchFamily="34" charset="0"/>
              </a:rPr>
              <a:t> are unbounded; they appear to be in [-3,3] due to the choice of the illustrated points.</a:t>
            </a:r>
            <a:endParaRPr lang="zh-TW" altLang="en-US" sz="1400" dirty="0"/>
          </a:p>
        </p:txBody>
      </p:sp>
      <p:sp>
        <p:nvSpPr>
          <p:cNvPr id="9" name="矩形 8"/>
          <p:cNvSpPr/>
          <p:nvPr/>
        </p:nvSpPr>
        <p:spPr>
          <a:xfrm>
            <a:off x="647700" y="6032461"/>
            <a:ext cx="4114800" cy="52322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zh-TW" altLang="en-US" sz="1400" dirty="0"/>
              <a:t>https://en.wikipedia.org/wiki/Box%E2%80%93Muller_transform#cite_note-4</a:t>
            </a:r>
          </a:p>
        </p:txBody>
      </p:sp>
    </p:spTree>
    <p:extLst>
      <p:ext uri="{BB962C8B-B14F-4D97-AF65-F5344CB8AC3E}">
        <p14:creationId xmlns:p14="http://schemas.microsoft.com/office/powerpoint/2010/main" val="992733796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尾版面配置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idx="1"/>
          </p:nvPr>
        </p:nvSpPr>
        <p:spPr>
          <a:xfrm>
            <a:off x="381000" y="1523999"/>
            <a:ext cx="8534400" cy="4770071"/>
          </a:xfrm>
        </p:spPr>
        <p:txBody>
          <a:bodyPr>
            <a:normAutofit/>
          </a:bodyPr>
          <a:lstStyle/>
          <a:p>
            <a:r>
              <a:rPr lang="en-US" altLang="zh-TW" dirty="0">
                <a:solidFill>
                  <a:srgbClr val="FFFF00"/>
                </a:solidFill>
              </a:rPr>
              <a:t>The quality of a digital image can be measured by</a:t>
            </a:r>
          </a:p>
          <a:p>
            <a:pPr lvl="1"/>
            <a:r>
              <a:rPr lang="en-US" altLang="zh-TW" dirty="0">
                <a:solidFill>
                  <a:srgbClr val="FFC000"/>
                </a:solidFill>
              </a:rPr>
              <a:t>Spatial resolution (space)</a:t>
            </a:r>
          </a:p>
          <a:p>
            <a:pPr lvl="2"/>
            <a:r>
              <a:rPr lang="en-US" altLang="zh-TW" dirty="0"/>
              <a:t>The proximity (</a:t>
            </a:r>
            <a:r>
              <a:rPr lang="zh-TW" altLang="en-US" sz="1700" dirty="0">
                <a:effectLst/>
              </a:rPr>
              <a:t>接近</a:t>
            </a:r>
            <a:r>
              <a:rPr lang="en-US" altLang="zh-TW" dirty="0"/>
              <a:t>) of image samples in the image plane</a:t>
            </a:r>
          </a:p>
          <a:p>
            <a:pPr lvl="1"/>
            <a:r>
              <a:rPr lang="en-US" altLang="zh-TW" dirty="0">
                <a:solidFill>
                  <a:srgbClr val="FFC000"/>
                </a:solidFill>
              </a:rPr>
              <a:t>Spectral resolution (color)</a:t>
            </a:r>
          </a:p>
          <a:p>
            <a:pPr lvl="2"/>
            <a:r>
              <a:rPr lang="en-US" altLang="zh-TW" dirty="0"/>
              <a:t>The bandwidth (</a:t>
            </a:r>
            <a:r>
              <a:rPr lang="zh-TW" altLang="en-US" sz="1700" dirty="0">
                <a:effectLst/>
              </a:rPr>
              <a:t>頻寬</a:t>
            </a:r>
            <a:r>
              <a:rPr lang="en-US" altLang="zh-TW" dirty="0">
                <a:effectLst/>
              </a:rPr>
              <a:t>) </a:t>
            </a:r>
            <a:r>
              <a:rPr lang="en-US" altLang="zh-TW" dirty="0"/>
              <a:t>of the light frequencies captured by the sensor</a:t>
            </a:r>
          </a:p>
          <a:p>
            <a:pPr lvl="1"/>
            <a:r>
              <a:rPr lang="en-US" altLang="zh-TW" dirty="0">
                <a:solidFill>
                  <a:srgbClr val="FFC000"/>
                </a:solidFill>
              </a:rPr>
              <a:t>Radiometric (</a:t>
            </a:r>
            <a:r>
              <a:rPr lang="zh-TW" altLang="zh-TW" sz="1700" dirty="0">
                <a:solidFill>
                  <a:srgbClr val="FFC000"/>
                </a:solidFill>
              </a:rPr>
              <a:t>輻射</a:t>
            </a:r>
            <a:r>
              <a:rPr lang="zh-TW" altLang="en-US" sz="1700" dirty="0">
                <a:solidFill>
                  <a:srgbClr val="FFC000"/>
                </a:solidFill>
              </a:rPr>
              <a:t>的</a:t>
            </a:r>
            <a:r>
              <a:rPr lang="en-US" altLang="zh-TW" dirty="0">
                <a:solidFill>
                  <a:srgbClr val="FFC000"/>
                </a:solidFill>
              </a:rPr>
              <a:t>)</a:t>
            </a:r>
            <a:r>
              <a:rPr lang="en-US" altLang="zh-TW" dirty="0">
                <a:solidFill>
                  <a:srgbClr val="212121"/>
                </a:solidFill>
                <a:effectLst/>
                <a:latin typeface="Arial Unicode MS"/>
                <a:ea typeface="inherit"/>
              </a:rPr>
              <a:t> </a:t>
            </a:r>
            <a:r>
              <a:rPr lang="en-US" altLang="zh-TW" dirty="0">
                <a:solidFill>
                  <a:srgbClr val="FFC000"/>
                </a:solidFill>
              </a:rPr>
              <a:t>resolution (intensity)</a:t>
            </a:r>
          </a:p>
          <a:p>
            <a:pPr lvl="2"/>
            <a:r>
              <a:rPr lang="en-US" altLang="zh-TW" dirty="0"/>
              <a:t>The number of distinguishable gray-levels</a:t>
            </a:r>
          </a:p>
          <a:p>
            <a:pPr lvl="1"/>
            <a:r>
              <a:rPr lang="en-US" altLang="zh-TW" dirty="0">
                <a:solidFill>
                  <a:srgbClr val="FFC000"/>
                </a:solidFill>
              </a:rPr>
              <a:t>Time resolution (temporal resolution)</a:t>
            </a:r>
          </a:p>
          <a:p>
            <a:pPr lvl="2"/>
            <a:r>
              <a:rPr lang="en-US" altLang="zh-TW" dirty="0"/>
              <a:t>The interval between time samples at which images are captured</a:t>
            </a:r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Image representations, a few concepts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04219667"/>
      </p:ext>
    </p:extLst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40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內容版面配置區 5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TW" dirty="0">
                    <a:solidFill>
                      <a:srgbClr val="FFFF00"/>
                    </a:solidFill>
                  </a:rPr>
                  <a:t>Signal-to-noise ratio </a:t>
                </a:r>
                <a:r>
                  <a:rPr lang="en-US" altLang="zh-TW" dirty="0"/>
                  <a:t>(SNR;</a:t>
                </a:r>
                <a:r>
                  <a:rPr lang="zh-TW" altLang="zh-TW" sz="2000" dirty="0">
                    <a:effectLst/>
                    <a:latin typeface="Arial Unicode MS"/>
                    <a:ea typeface="inherit"/>
                  </a:rPr>
                  <a:t>信噪比</a:t>
                </a:r>
                <a:r>
                  <a:rPr lang="en-US" altLang="zh-TW" dirty="0"/>
                  <a:t>)</a:t>
                </a:r>
              </a:p>
              <a:p>
                <a:pPr marL="0" indent="0">
                  <a:buNone/>
                </a:pPr>
                <a:r>
                  <a:rPr lang="en-US" altLang="zh-TW" dirty="0"/>
                  <a:t>         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zh-TW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TW" altLang="en-US" i="1">
                                <a:latin typeface="Cambria Math" panose="02040503050406030204" pitchFamily="18" charset="0"/>
                              </a:rPr>
                              <m:t>𝜈</m:t>
                            </m:r>
                          </m:e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altLang="zh-TW" dirty="0"/>
                  <a:t>;           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zh-TW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altLang="zh-TW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altLang="zh-TW" dirty="0"/>
              </a:p>
              <a:p>
                <a:endParaRPr lang="en-US" altLang="zh-TW" dirty="0"/>
              </a:p>
              <a:p>
                <a:endParaRPr lang="en-US" altLang="zh-TW" dirty="0"/>
              </a:p>
              <a:p>
                <a:pPr marL="365125" lvl="1" indent="0">
                  <a:buNone/>
                </a:pPr>
                <a:r>
                  <a:rPr lang="en-US" altLang="zh-TW" dirty="0"/>
                  <a:t>     where</a:t>
                </a:r>
                <a14:m>
                  <m:oMath xmlns:m="http://schemas.openxmlformats.org/officeDocument/2006/math">
                    <m:r>
                      <a:rPr lang="en-US" altLang="zh-TW">
                        <a:latin typeface="Cambria Math" panose="02040503050406030204" pitchFamily="18" charset="0"/>
                      </a:rPr>
                      <m:t> </m:t>
                    </m:r>
                    <m:r>
                      <a:rPr lang="zh-TW" altLang="en-US" i="1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𝜈</m:t>
                    </m:r>
                  </m:oMath>
                </a14:m>
                <a:r>
                  <a:rPr lang="en-US" altLang="zh-TW" dirty="0">
                    <a:solidFill>
                      <a:srgbClr val="FFC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TW" dirty="0">
                    <a:solidFill>
                      <a:srgbClr val="FFC000"/>
                    </a:solidFill>
                  </a:rPr>
                  <a:t>is the noise </a:t>
                </a:r>
                <a:r>
                  <a:rPr lang="en-US" altLang="zh-TW" dirty="0"/>
                  <a:t>and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altLang="zh-TW" dirty="0"/>
                  <a:t> is the image.</a:t>
                </a:r>
              </a:p>
              <a:p>
                <a:pPr lvl="1"/>
                <a:r>
                  <a:rPr lang="en-US" altLang="zh-TW" dirty="0"/>
                  <a:t>SNR represents a measure of image quality, with </a:t>
                </a:r>
                <a:r>
                  <a:rPr lang="en-US" altLang="zh-TW" dirty="0">
                    <a:solidFill>
                      <a:srgbClr val="FFC000"/>
                    </a:solidFill>
                  </a:rPr>
                  <a:t>high values being ‘good’.</a:t>
                </a:r>
              </a:p>
              <a:p>
                <a:pPr lvl="1"/>
                <a:r>
                  <a:rPr lang="en-US" altLang="zh-TW" dirty="0"/>
                  <a:t>It is often expressed in the logarithmic scale.</a:t>
                </a:r>
              </a:p>
              <a:p>
                <a:pPr marL="365125" lvl="1" indent="0">
                  <a:buNone/>
                </a:pPr>
                <a:r>
                  <a:rPr lang="en-US" altLang="zh-TW" dirty="0"/>
                  <a:t>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TW" sz="2400" b="0" i="0" smtClean="0">
                            <a:latin typeface="Cambria Math" panose="02040503050406030204" pitchFamily="18" charset="0"/>
                          </a:rPr>
                          <m:t>SNR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𝑑𝐵</m:t>
                        </m:r>
                      </m:sub>
                    </m:sSub>
                    <m:r>
                      <a:rPr lang="en-US" altLang="zh-TW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10</m:t>
                    </m:r>
                    <m:sSub>
                      <m:sSub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zh-TW" sz="2400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  <m:r>
                      <m:rPr>
                        <m:sty m:val="p"/>
                      </m:rPr>
                      <a:rPr lang="en-US" altLang="zh-TW" sz="2400" b="0" i="0" smtClean="0">
                        <a:latin typeface="Cambria Math" panose="02040503050406030204" pitchFamily="18" charset="0"/>
                      </a:rPr>
                      <m:t>SNR</m:t>
                    </m:r>
                  </m:oMath>
                </a14:m>
                <a:endParaRPr lang="en-US" altLang="zh-TW" sz="2400" dirty="0"/>
              </a:p>
            </p:txBody>
          </p:sp>
        </mc:Choice>
        <mc:Fallback xmlns="">
          <p:sp>
            <p:nvSpPr>
              <p:cNvPr id="6" name="內容版面配置區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214" t="-5284" r="-164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Noise in images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Processing, Analysis, and Machine Vision,  4</a:t>
            </a:r>
            <a:r>
              <a:rPr lang="en-US" sz="1200" baseline="30000" dirty="0"/>
              <a:t>th</a:t>
            </a:r>
            <a:r>
              <a:rPr lang="en-US" sz="1200" dirty="0"/>
              <a:t> Edition		                 </a:t>
            </a:r>
            <a:r>
              <a:rPr lang="en-US" sz="1200" dirty="0" err="1"/>
              <a:t>Sonka</a:t>
            </a:r>
            <a:r>
              <a:rPr lang="en-US" sz="1200" dirty="0"/>
              <a:t>, </a:t>
            </a:r>
            <a:r>
              <a:rPr lang="en-US" sz="1200" dirty="0" err="1"/>
              <a:t>Hlavac</a:t>
            </a:r>
            <a:r>
              <a:rPr lang="en-US" sz="1200" dirty="0"/>
              <a:t> &amp; Boyle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1926336" y="2760360"/>
                <a:ext cx="1706880" cy="78136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400" b="0" i="0" smtClean="0">
                          <a:latin typeface="Cambria Math" panose="02040503050406030204" pitchFamily="18" charset="0"/>
                        </a:rPr>
                        <m:t>SNR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num>
                        <m:den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den>
                      </m:f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6336" y="2760360"/>
                <a:ext cx="1706880" cy="78136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向右箭號 6"/>
          <p:cNvSpPr/>
          <p:nvPr/>
        </p:nvSpPr>
        <p:spPr>
          <a:xfrm>
            <a:off x="1219200" y="2983333"/>
            <a:ext cx="685800" cy="335423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15525895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尾版面配置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41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內容版面配置區 3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dirty="0">
                    <a:solidFill>
                      <a:srgbClr val="FFFF00"/>
                    </a:solidFill>
                  </a:rPr>
                  <a:t>Multiplicative noise model (</a:t>
                </a:r>
                <a:r>
                  <a:rPr lang="zh-TW" altLang="en-US" sz="2000" dirty="0">
                    <a:solidFill>
                      <a:srgbClr val="FFFF00"/>
                    </a:solidFill>
                  </a:rPr>
                  <a:t>乘性雜訊模型</a:t>
                </a:r>
                <a:r>
                  <a:rPr lang="en-US" altLang="zh-TW" dirty="0">
                    <a:solidFill>
                      <a:srgbClr val="FFFF00"/>
                    </a:solidFill>
                  </a:rPr>
                  <a:t>)</a:t>
                </a:r>
              </a:p>
              <a:p>
                <a:pPr marL="0" indent="0">
                  <a:buNone/>
                </a:pPr>
                <a:r>
                  <a:rPr lang="en-US" altLang="zh-TW" dirty="0"/>
                  <a:t>                  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zh-TW" altLang="en-US" sz="2400" i="1">
                        <a:latin typeface="Cambria Math" panose="02040503050406030204" pitchFamily="18" charset="0"/>
                      </a:rPr>
                      <m:t>𝜈</m:t>
                    </m:r>
                  </m:oMath>
                </a14:m>
                <a:endParaRPr lang="en-US" altLang="zh-TW" sz="2400" dirty="0"/>
              </a:p>
              <a:p>
                <a:pPr marL="365125" lvl="1" indent="0">
                  <a:buNone/>
                </a:pPr>
                <a:r>
                  <a:rPr lang="en-US" altLang="zh-TW" dirty="0"/>
                  <a:t>    where</a:t>
                </a:r>
                <a14:m>
                  <m:oMath xmlns:m="http://schemas.openxmlformats.org/officeDocument/2006/math">
                    <m:r>
                      <a:rPr lang="en-US" altLang="zh-TW">
                        <a:latin typeface="Cambria Math" panose="02040503050406030204" pitchFamily="18" charset="0"/>
                      </a:rPr>
                      <m:t> </m:t>
                    </m:r>
                    <m:r>
                      <a:rPr lang="zh-TW" altLang="en-US" i="1">
                        <a:latin typeface="Cambria Math" panose="02040503050406030204" pitchFamily="18" charset="0"/>
                      </a:rPr>
                      <m:t>𝜈</m:t>
                    </m:r>
                  </m:oMath>
                </a14:m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TW" dirty="0"/>
                  <a:t>is the noise and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altLang="zh-TW" dirty="0"/>
                  <a:t> is the input image.</a:t>
                </a:r>
              </a:p>
              <a:p>
                <a:pPr lvl="1"/>
                <a:r>
                  <a:rPr lang="en-US" altLang="zh-TW" dirty="0"/>
                  <a:t>The noise magnitude </a:t>
                </a:r>
                <a:r>
                  <a:rPr lang="en-US" altLang="zh-TW" dirty="0">
                    <a:solidFill>
                      <a:srgbClr val="FFC000"/>
                    </a:solidFill>
                  </a:rPr>
                  <a:t>depends</a:t>
                </a:r>
                <a:r>
                  <a:rPr lang="en-US" altLang="zh-TW" dirty="0"/>
                  <a:t> in many cases </a:t>
                </a:r>
                <a:r>
                  <a:rPr lang="en-US" altLang="zh-TW" dirty="0">
                    <a:solidFill>
                      <a:srgbClr val="FFC000"/>
                    </a:solidFill>
                  </a:rPr>
                  <a:t>on </a:t>
                </a:r>
                <a:r>
                  <a:rPr lang="en-US" altLang="zh-TW" dirty="0"/>
                  <a:t>the signal magnitude itself.</a:t>
                </a:r>
              </a:p>
              <a:p>
                <a:pPr lvl="1"/>
                <a:r>
                  <a:rPr lang="en-US" altLang="zh-TW" dirty="0">
                    <a:solidFill>
                      <a:srgbClr val="FFC000"/>
                    </a:solidFill>
                  </a:rPr>
                  <a:t>Television raster (</a:t>
                </a:r>
                <a:r>
                  <a:rPr lang="zh-TW" altLang="en-US" sz="1600" b="1" dirty="0">
                    <a:solidFill>
                      <a:srgbClr val="FFC000"/>
                    </a:solidFill>
                    <a:effectLst/>
                  </a:rPr>
                  <a:t>光柵</a:t>
                </a:r>
                <a:r>
                  <a:rPr lang="en-US" altLang="zh-TW" dirty="0">
                    <a:solidFill>
                      <a:srgbClr val="FFC000"/>
                    </a:solidFill>
                  </a:rPr>
                  <a:t>) degradation</a:t>
                </a:r>
              </a:p>
              <a:p>
                <a:pPr lvl="2"/>
                <a:r>
                  <a:rPr lang="en-US" altLang="zh-TW" dirty="0"/>
                  <a:t>An example of multiplicative noise</a:t>
                </a:r>
              </a:p>
              <a:p>
                <a:pPr lvl="2"/>
                <a:r>
                  <a:rPr lang="en-US" altLang="zh-TW" dirty="0"/>
                  <a:t>Degradation depends on TV lines</a:t>
                </a:r>
              </a:p>
              <a:p>
                <a:pPr lvl="3"/>
                <a:r>
                  <a:rPr lang="en-US" altLang="zh-TW" dirty="0"/>
                  <a:t>In the area of a line this noise is </a:t>
                </a:r>
                <a:br>
                  <a:rPr lang="en-US" altLang="zh-TW" dirty="0"/>
                </a:br>
                <a:r>
                  <a:rPr lang="en-US" altLang="zh-TW" dirty="0">
                    <a:solidFill>
                      <a:srgbClr val="FFC000"/>
                    </a:solidFill>
                  </a:rPr>
                  <a:t>maximal</a:t>
                </a:r>
                <a:r>
                  <a:rPr lang="en-US" altLang="zh-TW" dirty="0"/>
                  <a:t>, and between two lines </a:t>
                </a:r>
                <a:br>
                  <a:rPr lang="en-US" altLang="zh-TW" dirty="0"/>
                </a:br>
                <a:r>
                  <a:rPr lang="en-US" altLang="zh-TW" dirty="0"/>
                  <a:t>it is </a:t>
                </a:r>
                <a:r>
                  <a:rPr lang="en-US" altLang="zh-TW" dirty="0">
                    <a:solidFill>
                      <a:srgbClr val="FFC000"/>
                    </a:solidFill>
                  </a:rPr>
                  <a:t>minimal</a:t>
                </a:r>
                <a:r>
                  <a:rPr lang="en-US" altLang="zh-TW" dirty="0"/>
                  <a:t>.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4" name="內容版面配置區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214" t="-528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Noise in images</a:t>
            </a:r>
            <a:endParaRPr lang="zh-TW" altLang="en-US" dirty="0"/>
          </a:p>
        </p:txBody>
      </p:sp>
      <p:pic>
        <p:nvPicPr>
          <p:cNvPr id="10242" name="Picture 2" descr="https://thetaratrangmarwebauthoring.files.wordpress.com/2012/10/screen3295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3457159"/>
            <a:ext cx="3093017" cy="2319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/>
          <p:cNvSpPr/>
          <p:nvPr/>
        </p:nvSpPr>
        <p:spPr>
          <a:xfrm>
            <a:off x="5638799" y="5871004"/>
            <a:ext cx="3093017" cy="430887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zh-TW" altLang="en-US" sz="1100" dirty="0"/>
              <a:t>https://taratrangmarvideoproduction.wordpress.com/2012/10/16/the-tv-lines/</a:t>
            </a:r>
          </a:p>
        </p:txBody>
      </p:sp>
    </p:spTree>
    <p:extLst>
      <p:ext uri="{BB962C8B-B14F-4D97-AF65-F5344CB8AC3E}">
        <p14:creationId xmlns:p14="http://schemas.microsoft.com/office/powerpoint/2010/main" val="1427388264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尾版面配置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idx="1"/>
          </p:nvPr>
        </p:nvSpPr>
        <p:spPr>
          <a:xfrm>
            <a:off x="381000" y="1524000"/>
            <a:ext cx="8534400" cy="4876800"/>
          </a:xfrm>
        </p:spPr>
        <p:txBody>
          <a:bodyPr>
            <a:normAutofit lnSpcReduction="10000"/>
          </a:bodyPr>
          <a:lstStyle/>
          <a:p>
            <a:r>
              <a:rPr lang="en-US" altLang="zh-TW" dirty="0">
                <a:solidFill>
                  <a:srgbClr val="FFFF00"/>
                </a:solidFill>
              </a:rPr>
              <a:t>Quantization noise </a:t>
            </a:r>
            <a:r>
              <a:rPr lang="en-US" altLang="zh-TW" dirty="0"/>
              <a:t>(</a:t>
            </a:r>
            <a:r>
              <a:rPr lang="zh-TW" altLang="en-US" sz="1800" dirty="0">
                <a:effectLst/>
              </a:rPr>
              <a:t>量化雜訊</a:t>
            </a:r>
            <a:r>
              <a:rPr lang="en-US" altLang="zh-TW" dirty="0">
                <a:effectLst/>
              </a:rPr>
              <a:t>)</a:t>
            </a:r>
            <a:endParaRPr lang="en-US" altLang="zh-TW" dirty="0">
              <a:solidFill>
                <a:srgbClr val="FFFF00"/>
              </a:solidFill>
            </a:endParaRPr>
          </a:p>
          <a:p>
            <a:pPr lvl="1"/>
            <a:r>
              <a:rPr lang="en-US" altLang="zh-TW" dirty="0">
                <a:solidFill>
                  <a:srgbClr val="FFC000"/>
                </a:solidFill>
              </a:rPr>
              <a:t>Quantization noise </a:t>
            </a:r>
            <a:r>
              <a:rPr lang="en-US" altLang="zh-TW" dirty="0"/>
              <a:t>occurs when insufficient quantization levels are used.</a:t>
            </a:r>
          </a:p>
          <a:p>
            <a:pPr lvl="1"/>
            <a:r>
              <a:rPr lang="en-US" altLang="zh-TW" dirty="0"/>
              <a:t>For example, 50 levels for a monochromatic (</a:t>
            </a:r>
            <a:r>
              <a:rPr lang="zh-TW" altLang="en-US" sz="1800" dirty="0"/>
              <a:t>單色</a:t>
            </a:r>
            <a:r>
              <a:rPr lang="en-US" altLang="zh-TW" dirty="0"/>
              <a:t>) image.</a:t>
            </a:r>
          </a:p>
          <a:p>
            <a:r>
              <a:rPr lang="en-US" altLang="zh-TW" dirty="0">
                <a:solidFill>
                  <a:srgbClr val="FFFF00"/>
                </a:solidFill>
              </a:rPr>
              <a:t>Impulse noise </a:t>
            </a:r>
            <a:r>
              <a:rPr lang="en-US" altLang="zh-TW" dirty="0"/>
              <a:t>(</a:t>
            </a:r>
            <a:r>
              <a:rPr lang="zh-TW" altLang="en-US" sz="1800" dirty="0">
                <a:effectLst/>
              </a:rPr>
              <a:t>脈衝雜訊</a:t>
            </a:r>
            <a:r>
              <a:rPr lang="en-US" altLang="zh-TW" dirty="0">
                <a:effectLst/>
              </a:rPr>
              <a:t>)</a:t>
            </a:r>
            <a:endParaRPr lang="en-US" altLang="zh-TW" dirty="0">
              <a:solidFill>
                <a:srgbClr val="FFFF00"/>
              </a:solidFill>
            </a:endParaRPr>
          </a:p>
          <a:p>
            <a:pPr lvl="1"/>
            <a:r>
              <a:rPr lang="en-US" altLang="zh-TW" dirty="0">
                <a:solidFill>
                  <a:srgbClr val="FFC000"/>
                </a:solidFill>
              </a:rPr>
              <a:t>Impulse noise </a:t>
            </a:r>
            <a:r>
              <a:rPr lang="en-US" altLang="zh-TW" dirty="0"/>
              <a:t>means that an image is </a:t>
            </a:r>
            <a:br>
              <a:rPr lang="en-US" altLang="zh-TW" dirty="0"/>
            </a:br>
            <a:r>
              <a:rPr lang="en-US" altLang="zh-TW" dirty="0"/>
              <a:t>corrupted with individual noisy pixels </a:t>
            </a:r>
            <a:br>
              <a:rPr lang="en-US" altLang="zh-TW" dirty="0"/>
            </a:br>
            <a:r>
              <a:rPr lang="en-US" altLang="zh-TW" dirty="0"/>
              <a:t>whose brightness differs significantly </a:t>
            </a:r>
            <a:br>
              <a:rPr lang="en-US" altLang="zh-TW" dirty="0"/>
            </a:br>
            <a:r>
              <a:rPr lang="en-US" altLang="zh-TW" dirty="0"/>
              <a:t>from that of the neighborhood.</a:t>
            </a:r>
          </a:p>
          <a:p>
            <a:pPr lvl="1"/>
            <a:r>
              <a:rPr lang="en-US" altLang="zh-TW" dirty="0"/>
              <a:t>For example, </a:t>
            </a:r>
            <a:br>
              <a:rPr lang="en-US" altLang="zh-TW" dirty="0"/>
            </a:br>
            <a:r>
              <a:rPr lang="en-US" altLang="zh-TW" dirty="0">
                <a:solidFill>
                  <a:srgbClr val="FFC000"/>
                </a:solidFill>
              </a:rPr>
              <a:t>salt-and-pepper noise </a:t>
            </a:r>
            <a:r>
              <a:rPr lang="en-US" altLang="zh-TW" dirty="0"/>
              <a:t>(</a:t>
            </a:r>
            <a:r>
              <a:rPr lang="zh-TW" altLang="en-US" dirty="0">
                <a:effectLst/>
              </a:rPr>
              <a:t>椒鹽雜訊</a:t>
            </a:r>
            <a:r>
              <a:rPr lang="en-US" altLang="zh-TW" dirty="0"/>
              <a:t>)</a:t>
            </a:r>
          </a:p>
          <a:p>
            <a:pPr lvl="2"/>
            <a:r>
              <a:rPr lang="en-US" altLang="zh-TW" dirty="0"/>
              <a:t>An image is corrupted with white </a:t>
            </a:r>
            <a:br>
              <a:rPr lang="en-US" altLang="zh-TW" dirty="0"/>
            </a:br>
            <a:r>
              <a:rPr lang="en-US" altLang="zh-TW" dirty="0"/>
              <a:t>and/or black pixels</a:t>
            </a:r>
            <a:endParaRPr lang="zh-TW" altLang="en-US" dirty="0"/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Noise in images</a:t>
            </a:r>
            <a:endParaRPr lang="zh-TW" altLang="en-US" dirty="0"/>
          </a:p>
        </p:txBody>
      </p:sp>
      <p:pic>
        <p:nvPicPr>
          <p:cNvPr id="6148" name="Picture 4" descr="http://www.sztaki.hu/~sziranyi/Pictures/bb_ad_5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399" y="3829693"/>
            <a:ext cx="2261733" cy="2257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7068808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FFFF00"/>
                </a:solidFill>
              </a:rPr>
              <a:t>Sampling </a:t>
            </a:r>
            <a:r>
              <a:rPr lang="en-US" altLang="zh-TW" sz="1800" dirty="0">
                <a:solidFill>
                  <a:srgbClr val="FFFF00"/>
                </a:solidFill>
              </a:rPr>
              <a:t>(</a:t>
            </a:r>
            <a:r>
              <a:rPr lang="zh-TW" altLang="en-US" sz="1800" dirty="0">
                <a:solidFill>
                  <a:srgbClr val="FFFF00"/>
                </a:solidFill>
              </a:rPr>
              <a:t>取樣</a:t>
            </a:r>
            <a:r>
              <a:rPr lang="en-US" altLang="zh-TW" sz="1800" dirty="0">
                <a:solidFill>
                  <a:srgbClr val="FFFF00"/>
                </a:solidFill>
              </a:rPr>
              <a:t>)</a:t>
            </a:r>
          </a:p>
          <a:p>
            <a:pPr lvl="1"/>
            <a:r>
              <a:rPr lang="en-US" altLang="zh-TW" dirty="0"/>
              <a:t>A </a:t>
            </a:r>
            <a:r>
              <a:rPr lang="en-US" altLang="zh-TW" dirty="0">
                <a:solidFill>
                  <a:srgbClr val="FFC000"/>
                </a:solidFill>
              </a:rPr>
              <a:t>continuous</a:t>
            </a:r>
            <a:r>
              <a:rPr lang="en-US" altLang="zh-TW" dirty="0"/>
              <a:t> image is digitized at sampling points.</a:t>
            </a:r>
          </a:p>
          <a:p>
            <a:pPr lvl="2"/>
            <a:r>
              <a:rPr lang="en-US" altLang="zh-TW" dirty="0"/>
              <a:t>These sampling points are ordered in the plane, and their geometric relation is called the </a:t>
            </a:r>
            <a:r>
              <a:rPr lang="en-US" altLang="zh-TW" dirty="0">
                <a:solidFill>
                  <a:srgbClr val="FFC000"/>
                </a:solidFill>
              </a:rPr>
              <a:t>grid </a:t>
            </a:r>
            <a:r>
              <a:rPr lang="en-US" altLang="zh-TW" sz="1800" dirty="0"/>
              <a:t>(</a:t>
            </a:r>
            <a:r>
              <a:rPr lang="zh-TW" altLang="en-US" sz="1800" dirty="0"/>
              <a:t>網格</a:t>
            </a:r>
            <a:r>
              <a:rPr lang="en-US" altLang="zh-TW" sz="1800" dirty="0"/>
              <a:t>)</a:t>
            </a:r>
            <a:r>
              <a:rPr lang="en-US" altLang="zh-TW" dirty="0"/>
              <a:t>.</a:t>
            </a:r>
          </a:p>
          <a:p>
            <a:pPr lvl="2"/>
            <a:r>
              <a:rPr lang="en-US" altLang="zh-TW" dirty="0">
                <a:solidFill>
                  <a:srgbClr val="FFC000"/>
                </a:solidFill>
              </a:rPr>
              <a:t>Grids</a:t>
            </a:r>
            <a:r>
              <a:rPr lang="en-US" altLang="zh-TW" dirty="0"/>
              <a:t> used in practice are usually </a:t>
            </a:r>
            <a:r>
              <a:rPr lang="en-US" altLang="zh-TW" dirty="0">
                <a:solidFill>
                  <a:srgbClr val="FFC000"/>
                </a:solidFill>
              </a:rPr>
              <a:t>square</a:t>
            </a:r>
            <a:r>
              <a:rPr lang="en-US" altLang="zh-TW" dirty="0"/>
              <a:t> or </a:t>
            </a:r>
            <a:r>
              <a:rPr lang="en-US" altLang="zh-TW" dirty="0">
                <a:solidFill>
                  <a:srgbClr val="FFC000"/>
                </a:solidFill>
              </a:rPr>
              <a:t>hexagonal </a:t>
            </a:r>
            <a:r>
              <a:rPr lang="en-US" altLang="zh-TW" sz="1800" dirty="0"/>
              <a:t>(</a:t>
            </a:r>
            <a:r>
              <a:rPr lang="zh-TW" altLang="zh-TW" sz="1800" dirty="0">
                <a:effectLst/>
                <a:latin typeface="Arial Unicode MS"/>
                <a:ea typeface="inherit"/>
              </a:rPr>
              <a:t>六邊形</a:t>
            </a:r>
            <a:r>
              <a:rPr lang="zh-TW" altLang="zh-TW" sz="400" dirty="0">
                <a:effectLst/>
              </a:rPr>
              <a:t> </a:t>
            </a:r>
            <a:r>
              <a:rPr lang="en-US" altLang="zh-TW" sz="1800" dirty="0"/>
              <a:t>).</a:t>
            </a:r>
            <a:endParaRPr lang="en-US" altLang="zh-TW" dirty="0"/>
          </a:p>
          <a:p>
            <a:pPr lvl="2"/>
            <a:endParaRPr lang="zh-TW" altLang="en-US" dirty="0"/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Image digitization </a:t>
            </a:r>
            <a:r>
              <a:rPr lang="en-US" altLang="zh-TW" sz="2800" dirty="0"/>
              <a:t>(</a:t>
            </a:r>
            <a:r>
              <a:rPr lang="zh-TW" altLang="en-US" sz="2800" dirty="0"/>
              <a:t>影像數位化</a:t>
            </a:r>
            <a:r>
              <a:rPr lang="en-US" altLang="zh-TW" sz="2800" dirty="0"/>
              <a:t>)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Processing, Analysis, and Machine Vision,  4</a:t>
            </a:r>
            <a:r>
              <a:rPr lang="en-US" sz="1200" baseline="30000" dirty="0"/>
              <a:t>th</a:t>
            </a:r>
            <a:r>
              <a:rPr lang="en-US" sz="1200" dirty="0"/>
              <a:t> Edition		                 </a:t>
            </a:r>
            <a:r>
              <a:rPr lang="en-US" sz="1200" dirty="0" err="1"/>
              <a:t>Sonka</a:t>
            </a:r>
            <a:r>
              <a:rPr lang="en-US" sz="1200" dirty="0"/>
              <a:t>, </a:t>
            </a:r>
            <a:r>
              <a:rPr lang="en-US" sz="1200" dirty="0" err="1"/>
              <a:t>Hlavac</a:t>
            </a:r>
            <a:r>
              <a:rPr lang="en-US" sz="1200" dirty="0"/>
              <a:t> &amp; Boyle</a:t>
            </a:r>
          </a:p>
        </p:txBody>
      </p:sp>
      <p:graphicFrame>
        <p:nvGraphicFramePr>
          <p:cNvPr id="9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5565811"/>
              </p:ext>
            </p:extLst>
          </p:nvPr>
        </p:nvGraphicFramePr>
        <p:xfrm>
          <a:off x="2514600" y="4108600"/>
          <a:ext cx="3886200" cy="20038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4" name="PhotoImpact" r:id="rId3" imgW="3990476" imgH="2057143" progId="PI3.Image">
                  <p:embed/>
                </p:oleObj>
              </mc:Choice>
              <mc:Fallback>
                <p:oleObj name="PhotoImpact" r:id="rId3" imgW="3990476" imgH="2057143" progId="PI3.Image">
                  <p:embed/>
                  <p:pic>
                    <p:nvPicPr>
                      <p:cNvPr id="9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4600" y="4108600"/>
                        <a:ext cx="3886200" cy="200382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15525895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Grids</a:t>
            </a:r>
            <a:endParaRPr lang="zh-TW" altLang="en-US"/>
          </a:p>
        </p:txBody>
      </p:sp>
      <p:pic>
        <p:nvPicPr>
          <p:cNvPr id="10242" name="Picture 2" descr="https://upload.wikimedia.org/wikipedia/commons/thumb/3/37/Bayer_pattern_on_sensor.svg/220px-Bayer_pattern_on_sensor.svg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85" y="2438400"/>
            <a:ext cx="3169627" cy="2060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/>
          <p:cNvSpPr/>
          <p:nvPr/>
        </p:nvSpPr>
        <p:spPr>
          <a:xfrm>
            <a:off x="366585" y="4684693"/>
            <a:ext cx="3560064" cy="95410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TW" sz="1400" dirty="0">
                <a:solidFill>
                  <a:srgbClr val="252525"/>
                </a:solidFill>
                <a:latin typeface="Arial" panose="020B0604020202020204" pitchFamily="34" charset="0"/>
              </a:rPr>
              <a:t>The Bayer color filter mosaic. (Very common RGB filter.) Each two-by-two </a:t>
            </a:r>
            <a:r>
              <a:rPr lang="en-US" altLang="zh-TW" sz="1400" dirty="0" err="1">
                <a:solidFill>
                  <a:srgbClr val="252525"/>
                </a:solidFill>
                <a:latin typeface="Arial" panose="020B0604020202020204" pitchFamily="34" charset="0"/>
              </a:rPr>
              <a:t>submosaic</a:t>
            </a:r>
            <a:r>
              <a:rPr lang="en-US" altLang="zh-TW" sz="1400" dirty="0">
                <a:solidFill>
                  <a:srgbClr val="252525"/>
                </a:solidFill>
                <a:latin typeface="Arial" panose="020B0604020202020204" pitchFamily="34" charset="0"/>
              </a:rPr>
              <a:t> contains 2 green, 1 blue and 1 red filter, each covering one pixel sensor.</a:t>
            </a:r>
            <a:endParaRPr lang="zh-TW" altLang="en-US" sz="1400" dirty="0">
              <a:solidFill>
                <a:srgbClr val="252525"/>
              </a:solidFill>
              <a:latin typeface="Arial" panose="020B0604020202020204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66585" y="5819001"/>
            <a:ext cx="3560064" cy="27699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zh-TW" altLang="en-US" sz="1200" dirty="0"/>
              <a:t>https://en.wikipedia.org/wiki/Color_filter_array</a:t>
            </a:r>
          </a:p>
        </p:txBody>
      </p:sp>
      <p:pic>
        <p:nvPicPr>
          <p:cNvPr id="10244" name="Picture 4" descr="http://www.siliconsoftware.de/download/live_docu/RT5/en/feature_blocks/PSBayer12/bayer01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908510"/>
            <a:ext cx="4064635" cy="3697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矩形 7"/>
          <p:cNvSpPr/>
          <p:nvPr/>
        </p:nvSpPr>
        <p:spPr>
          <a:xfrm>
            <a:off x="4318317" y="4673594"/>
            <a:ext cx="4572000" cy="95410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>
            <a:spAutoFit/>
          </a:bodyPr>
          <a:lstStyle/>
          <a:p>
            <a:r>
              <a:rPr lang="en-US" altLang="zh-TW" sz="1400" dirty="0">
                <a:solidFill>
                  <a:srgbClr val="4B4B4B"/>
                </a:solidFill>
                <a:latin typeface="Arial" panose="020B0604020202020204" pitchFamily="34" charset="0"/>
              </a:rPr>
              <a:t>A Bayer filter camera uses a color filter array attached to a </a:t>
            </a:r>
            <a:r>
              <a:rPr lang="en-US" altLang="zh-TW" sz="1400" dirty="0" err="1">
                <a:solidFill>
                  <a:srgbClr val="4B4B4B"/>
                </a:solidFill>
                <a:latin typeface="Arial" panose="020B0604020202020204" pitchFamily="34" charset="0"/>
              </a:rPr>
              <a:t>monochomatic</a:t>
            </a:r>
            <a:r>
              <a:rPr lang="en-US" altLang="zh-TW" sz="1400" dirty="0">
                <a:solidFill>
                  <a:srgbClr val="4B4B4B"/>
                </a:solidFill>
                <a:latin typeface="Arial" panose="020B0604020202020204" pitchFamily="34" charset="0"/>
              </a:rPr>
              <a:t> sensor. The bilinear </a:t>
            </a:r>
            <a:r>
              <a:rPr lang="en-US" altLang="zh-TW" sz="1400" dirty="0" err="1">
                <a:solidFill>
                  <a:srgbClr val="4B4B4B"/>
                </a:solidFill>
                <a:latin typeface="Arial" panose="020B0604020202020204" pitchFamily="34" charset="0"/>
              </a:rPr>
              <a:t>demosaicing</a:t>
            </a:r>
            <a:r>
              <a:rPr lang="en-US" altLang="zh-TW" sz="1400" dirty="0">
                <a:solidFill>
                  <a:srgbClr val="4B4B4B"/>
                </a:solidFill>
                <a:latin typeface="Arial" panose="020B0604020202020204" pitchFamily="34" charset="0"/>
              </a:rPr>
              <a:t> algorithm performs the color reconstruction according to the Figures shown above.</a:t>
            </a:r>
            <a:endParaRPr lang="zh-TW" altLang="en-US" sz="1400" dirty="0"/>
          </a:p>
        </p:txBody>
      </p:sp>
      <p:sp>
        <p:nvSpPr>
          <p:cNvPr id="9" name="矩形 8"/>
          <p:cNvSpPr/>
          <p:nvPr/>
        </p:nvSpPr>
        <p:spPr>
          <a:xfrm>
            <a:off x="4318317" y="5730053"/>
            <a:ext cx="4572000" cy="4616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>
            <a:spAutoFit/>
          </a:bodyPr>
          <a:lstStyle/>
          <a:p>
            <a:r>
              <a:rPr lang="zh-TW" altLang="en-US" sz="1200" dirty="0"/>
              <a:t>http://www.siliconsoftware.de/download/live_docu/RT5/en/feature_blocks/PSBayer12/PSBayer12_bilinear.html</a:t>
            </a:r>
            <a:r>
              <a:rPr lang="en-US" altLang="zh-TW" sz="1200" dirty="0"/>
              <a:t>(??)</a:t>
            </a:r>
            <a:endParaRPr lang="zh-TW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722273142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FFC000"/>
                </a:solidFill>
              </a:rPr>
              <a:t>Pixel</a:t>
            </a:r>
          </a:p>
          <a:p>
            <a:pPr lvl="1"/>
            <a:r>
              <a:rPr lang="en-US" altLang="zh-TW" dirty="0"/>
              <a:t>One infinitely small sampling point in the grid corresponds to one picture element also called a </a:t>
            </a:r>
            <a:r>
              <a:rPr lang="en-US" altLang="zh-TW" dirty="0">
                <a:solidFill>
                  <a:srgbClr val="FFC000"/>
                </a:solidFill>
              </a:rPr>
              <a:t>pixel</a:t>
            </a:r>
            <a:r>
              <a:rPr lang="en-US" altLang="zh-TW" dirty="0"/>
              <a:t> or </a:t>
            </a:r>
            <a:r>
              <a:rPr lang="en-US" altLang="zh-TW" dirty="0">
                <a:solidFill>
                  <a:srgbClr val="FFC000"/>
                </a:solidFill>
              </a:rPr>
              <a:t>image element</a:t>
            </a:r>
            <a:r>
              <a:rPr lang="en-US" altLang="zh-TW" dirty="0"/>
              <a:t> in the digital image.</a:t>
            </a:r>
          </a:p>
          <a:p>
            <a:pPr marL="265113" lvl="1"/>
            <a:r>
              <a:rPr lang="en-US" altLang="zh-TW" sz="2400" dirty="0">
                <a:solidFill>
                  <a:srgbClr val="FFC000"/>
                </a:solidFill>
              </a:rPr>
              <a:t>Voxel </a:t>
            </a:r>
            <a:r>
              <a:rPr lang="en-US" altLang="zh-TW" dirty="0"/>
              <a:t>(</a:t>
            </a:r>
            <a:r>
              <a:rPr lang="zh-TW" altLang="zh-TW" dirty="0"/>
              <a:t>體素 </a:t>
            </a:r>
            <a:r>
              <a:rPr lang="en-US" altLang="zh-TW" dirty="0"/>
              <a:t>)</a:t>
            </a:r>
          </a:p>
          <a:p>
            <a:pPr marL="623888" lvl="2"/>
            <a:r>
              <a:rPr lang="en-US" altLang="zh-TW" dirty="0"/>
              <a:t>In a 3D image, an image element is</a:t>
            </a:r>
            <a:br>
              <a:rPr lang="en-US" altLang="zh-TW" dirty="0"/>
            </a:br>
            <a:r>
              <a:rPr lang="en-US" altLang="zh-TW" dirty="0"/>
              <a:t>called a </a:t>
            </a:r>
            <a:r>
              <a:rPr lang="en-US" altLang="zh-TW" dirty="0">
                <a:solidFill>
                  <a:srgbClr val="FFC000"/>
                </a:solidFill>
              </a:rPr>
              <a:t>voxel</a:t>
            </a:r>
            <a:r>
              <a:rPr lang="en-US" altLang="zh-TW" dirty="0"/>
              <a:t> (</a:t>
            </a:r>
            <a:r>
              <a:rPr lang="en-US" altLang="zh-TW" dirty="0">
                <a:solidFill>
                  <a:srgbClr val="FFC000"/>
                </a:solidFill>
              </a:rPr>
              <a:t>volume element</a:t>
            </a:r>
            <a:r>
              <a:rPr lang="en-US" altLang="zh-TW" dirty="0"/>
              <a:t>)</a:t>
            </a:r>
          </a:p>
          <a:p>
            <a:pPr marL="365125" lvl="1" indent="0">
              <a:buNone/>
            </a:pPr>
            <a:endParaRPr lang="en-US" altLang="zh-TW" dirty="0"/>
          </a:p>
          <a:p>
            <a:pPr lvl="2"/>
            <a:endParaRPr lang="zh-TW" altLang="en-US" dirty="0"/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Image digitization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Processing, Analysis, and Machine Vision,  4</a:t>
            </a:r>
            <a:r>
              <a:rPr lang="en-US" sz="1200" baseline="30000" dirty="0"/>
              <a:t>th</a:t>
            </a:r>
            <a:r>
              <a:rPr lang="en-US" sz="1200" dirty="0"/>
              <a:t> Edition		                 </a:t>
            </a:r>
            <a:r>
              <a:rPr lang="en-US" sz="1200" dirty="0" err="1"/>
              <a:t>Sonka</a:t>
            </a:r>
            <a:r>
              <a:rPr lang="en-US" sz="1200" dirty="0"/>
              <a:t>, </a:t>
            </a:r>
            <a:r>
              <a:rPr lang="en-US" sz="1200" dirty="0" err="1"/>
              <a:t>Hlavac</a:t>
            </a:r>
            <a:r>
              <a:rPr lang="en-US" sz="1200" dirty="0"/>
              <a:t> &amp; Boyle</a:t>
            </a:r>
          </a:p>
        </p:txBody>
      </p:sp>
      <p:pic>
        <p:nvPicPr>
          <p:cNvPr id="8199" name="Picture 7" descr="Dave @ Home on Twitter: &quot;A 'pixel' is a 2D square. A 'voxel' is a 3D cube.  Thank you for coming to my TED talk. https://t.co/fEuG5zziBJ&quot; / Twitter">
            <a:extLst>
              <a:ext uri="{FF2B5EF4-FFF2-40B4-BE49-F238E27FC236}">
                <a16:creationId xmlns:a16="http://schemas.microsoft.com/office/drawing/2014/main" id="{7AB48927-B047-438A-A516-4D7FBB7B93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3657600"/>
            <a:ext cx="3352800" cy="1847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1848055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>
          <a:xfrm>
            <a:off x="381000" y="1524000"/>
            <a:ext cx="3352800" cy="4612806"/>
          </a:xfrm>
        </p:spPr>
        <p:txBody>
          <a:bodyPr>
            <a:normAutofit/>
          </a:bodyPr>
          <a:lstStyle/>
          <a:p>
            <a:r>
              <a:rPr lang="en-US" altLang="zh-TW" sz="2000" dirty="0"/>
              <a:t>The transition between continuous values of the </a:t>
            </a:r>
            <a:r>
              <a:rPr lang="en-US" altLang="zh-TW" sz="2000" dirty="0">
                <a:solidFill>
                  <a:srgbClr val="FFC000"/>
                </a:solidFill>
              </a:rPr>
              <a:t>image function </a:t>
            </a:r>
            <a:r>
              <a:rPr lang="en-US" altLang="zh-TW" sz="2000" dirty="0"/>
              <a:t>(</a:t>
            </a:r>
            <a:r>
              <a:rPr lang="en-US" altLang="zh-TW" sz="2000" dirty="0">
                <a:solidFill>
                  <a:srgbClr val="FFC000"/>
                </a:solidFill>
              </a:rPr>
              <a:t>brightness</a:t>
            </a:r>
            <a:r>
              <a:rPr lang="en-US" altLang="zh-TW" sz="2000" dirty="0"/>
              <a:t>) and its digital equivalent is called </a:t>
            </a:r>
            <a:r>
              <a:rPr lang="en-US" altLang="zh-TW" sz="2000" dirty="0">
                <a:solidFill>
                  <a:srgbClr val="FFFF00"/>
                </a:solidFill>
              </a:rPr>
              <a:t>quantization (</a:t>
            </a:r>
            <a:r>
              <a:rPr lang="zh-TW" altLang="en-US" sz="2000" dirty="0">
                <a:solidFill>
                  <a:srgbClr val="FFFF00"/>
                </a:solidFill>
              </a:rPr>
              <a:t>量化</a:t>
            </a:r>
            <a:r>
              <a:rPr lang="en-US" altLang="zh-TW" sz="2000" dirty="0">
                <a:solidFill>
                  <a:srgbClr val="FFFF00"/>
                </a:solidFill>
              </a:rPr>
              <a:t>)</a:t>
            </a:r>
            <a:r>
              <a:rPr lang="en-US" altLang="zh-TW" sz="2000" dirty="0"/>
              <a:t>.</a:t>
            </a:r>
            <a:endParaRPr lang="zh-TW" altLang="en-US" sz="2000" dirty="0"/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Quantization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Processing, Analysis, and Machine Vision,  4</a:t>
            </a:r>
            <a:r>
              <a:rPr lang="en-US" sz="1200" baseline="30000" dirty="0"/>
              <a:t>th</a:t>
            </a:r>
            <a:r>
              <a:rPr lang="en-US" sz="1200" dirty="0"/>
              <a:t> Edition		                 </a:t>
            </a:r>
            <a:r>
              <a:rPr lang="en-US" sz="1200" dirty="0" err="1"/>
              <a:t>Sonka</a:t>
            </a:r>
            <a:r>
              <a:rPr lang="en-US" sz="1200" dirty="0"/>
              <a:t>, </a:t>
            </a:r>
            <a:r>
              <a:rPr lang="en-US" sz="1200" dirty="0" err="1"/>
              <a:t>Hlavac</a:t>
            </a:r>
            <a:r>
              <a:rPr lang="en-US" sz="1200" dirty="0"/>
              <a:t> &amp; Boyle</a:t>
            </a:r>
          </a:p>
        </p:txBody>
      </p:sp>
      <p:pic>
        <p:nvPicPr>
          <p:cNvPr id="12290" name="Picture 2" descr="C:\Documents and Settings\altit\Desktop\Sonka 4e Jpegs\93607_ch02\Figure 2.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6546" y="1164019"/>
            <a:ext cx="4940808" cy="5130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5525895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>
          <a:xfrm>
            <a:off x="381000" y="1524000"/>
            <a:ext cx="8534400" cy="4612806"/>
          </a:xfrm>
        </p:spPr>
        <p:txBody>
          <a:bodyPr>
            <a:normAutofit/>
          </a:bodyPr>
          <a:lstStyle/>
          <a:p>
            <a:r>
              <a:rPr lang="en-US" altLang="zh-TW" dirty="0"/>
              <a:t>Matric and topological properties of digital images</a:t>
            </a:r>
          </a:p>
          <a:p>
            <a:pPr lvl="1"/>
            <a:r>
              <a:rPr lang="en-US" altLang="zh-TW" dirty="0">
                <a:solidFill>
                  <a:srgbClr val="FFFF00"/>
                </a:solidFill>
              </a:rPr>
              <a:t>Distance (Matric)</a:t>
            </a:r>
          </a:p>
          <a:p>
            <a:pPr lvl="2"/>
            <a:r>
              <a:rPr lang="en-US" altLang="zh-TW" dirty="0"/>
              <a:t>Any function </a:t>
            </a:r>
            <a:r>
              <a:rPr lang="en-US" altLang="zh-TW" i="1" dirty="0"/>
              <a:t>D</a:t>
            </a:r>
            <a:r>
              <a:rPr lang="en-US" altLang="zh-TW" dirty="0"/>
              <a:t> holding the following three condition is a </a:t>
            </a:r>
            <a:r>
              <a:rPr lang="en-US" altLang="zh-TW" dirty="0">
                <a:solidFill>
                  <a:srgbClr val="FFFF00"/>
                </a:solidFill>
              </a:rPr>
              <a:t>distance</a:t>
            </a:r>
            <a:r>
              <a:rPr lang="en-US" altLang="zh-TW" dirty="0"/>
              <a:t> (or a metric)</a:t>
            </a:r>
          </a:p>
          <a:p>
            <a:pPr lvl="3"/>
            <a:r>
              <a:rPr lang="en-US" altLang="zh-TW" dirty="0">
                <a:solidFill>
                  <a:srgbClr val="FFC000"/>
                </a:solidFill>
              </a:rPr>
              <a:t>Identity  </a:t>
            </a:r>
            <a:r>
              <a:rPr lang="en-US" altLang="zh-TW" dirty="0"/>
              <a:t>(</a:t>
            </a:r>
            <a:r>
              <a:rPr lang="zh-TW" altLang="en-US" dirty="0">
                <a:effectLst/>
              </a:rPr>
              <a:t>同一性</a:t>
            </a:r>
            <a:r>
              <a:rPr lang="en-US" altLang="zh-TW" dirty="0">
                <a:effectLst/>
              </a:rPr>
              <a:t>)</a:t>
            </a:r>
            <a:endParaRPr lang="en-US" altLang="zh-TW" dirty="0"/>
          </a:p>
          <a:p>
            <a:pPr marL="1096963" lvl="3" indent="0">
              <a:buNone/>
            </a:pPr>
            <a:r>
              <a:rPr lang="en-US" altLang="zh-TW" dirty="0"/>
              <a:t>                       </a:t>
            </a:r>
          </a:p>
          <a:p>
            <a:pPr lvl="3"/>
            <a:r>
              <a:rPr lang="en-US" altLang="zh-TW" dirty="0">
                <a:solidFill>
                  <a:srgbClr val="FFC000"/>
                </a:solidFill>
              </a:rPr>
              <a:t>Symmetry </a:t>
            </a:r>
            <a:r>
              <a:rPr lang="en-US" altLang="zh-TW" dirty="0"/>
              <a:t>(</a:t>
            </a:r>
            <a:r>
              <a:rPr lang="zh-TW" altLang="en-US" dirty="0">
                <a:effectLst/>
              </a:rPr>
              <a:t>對稱性</a:t>
            </a:r>
            <a:r>
              <a:rPr lang="en-US" altLang="zh-TW" dirty="0"/>
              <a:t>)</a:t>
            </a:r>
          </a:p>
          <a:p>
            <a:pPr marL="1096963" lvl="3" indent="0">
              <a:buNone/>
            </a:pPr>
            <a:endParaRPr lang="en-US" altLang="zh-TW" dirty="0"/>
          </a:p>
          <a:p>
            <a:pPr lvl="3"/>
            <a:r>
              <a:rPr lang="en-US" altLang="zh-TW" dirty="0">
                <a:solidFill>
                  <a:srgbClr val="FFC000"/>
                </a:solidFill>
              </a:rPr>
              <a:t>Triangular </a:t>
            </a:r>
            <a:r>
              <a:rPr lang="en-US" altLang="zh-TW" dirty="0" err="1">
                <a:solidFill>
                  <a:srgbClr val="FFC000"/>
                </a:solidFill>
              </a:rPr>
              <a:t>inequatility</a:t>
            </a:r>
            <a:r>
              <a:rPr lang="en-US" altLang="zh-TW" dirty="0">
                <a:solidFill>
                  <a:srgbClr val="FFC000"/>
                </a:solidFill>
              </a:rPr>
              <a:t> </a:t>
            </a:r>
            <a:r>
              <a:rPr lang="en-US" altLang="zh-TW" dirty="0"/>
              <a:t>(</a:t>
            </a:r>
            <a:r>
              <a:rPr lang="zh-TW" altLang="en-US" dirty="0"/>
              <a:t>三角不等式</a:t>
            </a:r>
            <a:r>
              <a:rPr lang="en-US" altLang="zh-TW" dirty="0"/>
              <a:t>)</a:t>
            </a:r>
          </a:p>
          <a:p>
            <a:pPr lvl="2"/>
            <a:endParaRPr lang="en-US" altLang="zh-TW" dirty="0"/>
          </a:p>
          <a:p>
            <a:pPr marL="776288" lvl="2" indent="0">
              <a:buNone/>
            </a:pPr>
            <a:r>
              <a:rPr lang="en-US" altLang="zh-TW" sz="1400" dirty="0"/>
              <a:t>https://zh.wikipedia.org/wiki/%E5%BA%A6%E9%87%8F%E7%A9%BA%E9%97%B4</a:t>
            </a:r>
            <a:endParaRPr lang="zh-TW" altLang="en-US" sz="1400" dirty="0"/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Digital image properties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Processing, Analysis, and Machine Vision,  4</a:t>
            </a:r>
            <a:r>
              <a:rPr lang="en-US" sz="1200" baseline="30000" dirty="0"/>
              <a:t>th</a:t>
            </a:r>
            <a:r>
              <a:rPr lang="en-US" sz="1200" dirty="0"/>
              <a:t> Edition		                 </a:t>
            </a:r>
            <a:r>
              <a:rPr lang="en-US" sz="1200" dirty="0" err="1"/>
              <a:t>Sonka</a:t>
            </a:r>
            <a:r>
              <a:rPr lang="en-US" sz="1200" dirty="0"/>
              <a:t>, </a:t>
            </a:r>
            <a:r>
              <a:rPr lang="en-US" sz="1200" dirty="0" err="1"/>
              <a:t>Hlavac</a:t>
            </a:r>
            <a:r>
              <a:rPr lang="en-US" sz="1200" dirty="0"/>
              <a:t> &amp; Boyle</a:t>
            </a:r>
          </a:p>
        </p:txBody>
      </p:sp>
      <p:graphicFrame>
        <p:nvGraphicFramePr>
          <p:cNvPr id="10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58130962"/>
              </p:ext>
            </p:extLst>
          </p:nvPr>
        </p:nvGraphicFramePr>
        <p:xfrm>
          <a:off x="2079171" y="5961544"/>
          <a:ext cx="1310049" cy="3505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83" name="Equation" r:id="rId3" imgW="761760" imgH="203040" progId="Equation.DSMT4">
                  <p:embed/>
                </p:oleObj>
              </mc:Choice>
              <mc:Fallback>
                <p:oleObj name="Equation" r:id="rId3" imgW="761760" imgH="203040" progId="Equation.DSMT4">
                  <p:embed/>
                  <p:pic>
                    <p:nvPicPr>
                      <p:cNvPr id="1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79171" y="5961544"/>
                        <a:ext cx="1310049" cy="350523"/>
                      </a:xfrm>
                      <a:prstGeom prst="rect">
                        <a:avLst/>
                      </a:prstGeom>
                      <a:solidFill>
                        <a:schemeClr val="tx1">
                          <a:alpha val="85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55195234"/>
              </p:ext>
            </p:extLst>
          </p:nvPr>
        </p:nvGraphicFramePr>
        <p:xfrm>
          <a:off x="2057400" y="4453352"/>
          <a:ext cx="1981200" cy="347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84" name="Equation" r:id="rId5" imgW="1155600" imgH="203040" progId="Equation.DSMT4">
                  <p:embed/>
                </p:oleObj>
              </mc:Choice>
              <mc:Fallback>
                <p:oleObj name="Equation" r:id="rId5" imgW="1155600" imgH="203040" progId="Equation.DSMT4">
                  <p:embed/>
                  <p:pic>
                    <p:nvPicPr>
                      <p:cNvPr id="11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7400" y="4453352"/>
                        <a:ext cx="1981200" cy="347450"/>
                      </a:xfrm>
                      <a:prstGeom prst="rect">
                        <a:avLst/>
                      </a:prstGeom>
                      <a:solidFill>
                        <a:schemeClr val="tx1">
                          <a:alpha val="85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55901631"/>
              </p:ext>
            </p:extLst>
          </p:nvPr>
        </p:nvGraphicFramePr>
        <p:xfrm>
          <a:off x="2057400" y="5312274"/>
          <a:ext cx="2964520" cy="3583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85" name="Equation" r:id="rId7" imgW="1676160" imgH="203040" progId="Equation.DSMT4">
                  <p:embed/>
                </p:oleObj>
              </mc:Choice>
              <mc:Fallback>
                <p:oleObj name="Equation" r:id="rId7" imgW="1676160" imgH="203040" progId="Equation.DSMT4">
                  <p:embed/>
                  <p:pic>
                    <p:nvPicPr>
                      <p:cNvPr id="12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7400" y="5312274"/>
                        <a:ext cx="2964520" cy="358393"/>
                      </a:xfrm>
                      <a:prstGeom prst="rect">
                        <a:avLst/>
                      </a:prstGeom>
                      <a:solidFill>
                        <a:schemeClr val="tx1">
                          <a:alpha val="85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矩形 15"/>
          <p:cNvSpPr/>
          <p:nvPr/>
        </p:nvSpPr>
        <p:spPr>
          <a:xfrm>
            <a:off x="2057400" y="3651172"/>
            <a:ext cx="2082375" cy="358462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2" algn="ctr"/>
            <a:r>
              <a:rPr lang="en-US" altLang="zh-TW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altLang="zh-TW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TW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TW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TW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en-US" altLang="zh-TW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= 0 </a:t>
            </a:r>
            <a:r>
              <a:rPr lang="en-US" altLang="zh-TW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iff</a:t>
            </a:r>
            <a:r>
              <a:rPr lang="en-US" altLang="zh-TW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 </a:t>
            </a:r>
            <a:r>
              <a:rPr lang="en-US" altLang="zh-TW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altLang="zh-TW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endParaRPr lang="zh-TW" alt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3" name="筆跡 12">
                <a:extLst>
                  <a:ext uri="{FF2B5EF4-FFF2-40B4-BE49-F238E27FC236}">
                    <a16:creationId xmlns:a16="http://schemas.microsoft.com/office/drawing/2014/main" id="{C189338A-5F80-46E9-900C-399CB380E3A7}"/>
                  </a:ext>
                </a:extLst>
              </p14:cNvPr>
              <p14:cNvContentPartPr/>
              <p14:nvPr/>
            </p14:nvContentPartPr>
            <p14:xfrm>
              <a:off x="7940942" y="4903158"/>
              <a:ext cx="29160" cy="10080"/>
            </p14:xfrm>
          </p:contentPart>
        </mc:Choice>
        <mc:Fallback xmlns="">
          <p:pic>
            <p:nvPicPr>
              <p:cNvPr id="13" name="筆跡 12">
                <a:extLst>
                  <a:ext uri="{FF2B5EF4-FFF2-40B4-BE49-F238E27FC236}">
                    <a16:creationId xmlns:a16="http://schemas.microsoft.com/office/drawing/2014/main" id="{C189338A-5F80-46E9-900C-399CB380E3A7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931942" y="4894518"/>
                <a:ext cx="46800" cy="2772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箭號: 向右 8">
            <a:extLst>
              <a:ext uri="{FF2B5EF4-FFF2-40B4-BE49-F238E27FC236}">
                <a16:creationId xmlns:a16="http://schemas.microsoft.com/office/drawing/2014/main" id="{6F42D177-A68C-446E-8A7C-52646E864CDB}"/>
              </a:ext>
            </a:extLst>
          </p:cNvPr>
          <p:cNvSpPr/>
          <p:nvPr/>
        </p:nvSpPr>
        <p:spPr>
          <a:xfrm>
            <a:off x="1371600" y="6045206"/>
            <a:ext cx="533400" cy="198822"/>
          </a:xfrm>
          <a:prstGeom prst="rightArrow">
            <a:avLst/>
          </a:prstGeom>
          <a:solidFill>
            <a:schemeClr val="tx2">
              <a:lumMod val="90000"/>
            </a:schemeClr>
          </a:solidFill>
          <a:ln>
            <a:solidFill>
              <a:schemeClr val="bg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15525895"/>
      </p:ext>
    </p:extLst>
  </p:cSld>
  <p:clrMapOvr>
    <a:masterClrMapping/>
  </p:clrMapOvr>
  <p:transition/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Kilter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Kilter">
      <a:majorFont>
        <a:latin typeface="Rockwell"/>
        <a:ea typeface=""/>
        <a:cs typeface=""/>
        <a:font script="Grek" typeface="Cambria"/>
        <a:font script="Cyrl" typeface="Cambria"/>
        <a:font script="Jpan" typeface="HGS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Rockwell"/>
        <a:ea typeface=""/>
        <a:cs typeface=""/>
        <a:font script="Grek" typeface="Cambria"/>
        <a:font script="Cyrl" typeface="Cambria"/>
        <a:font script="Jpan" typeface="HGS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ilter">
      <a:fillStyleLst>
        <a:solidFill>
          <a:schemeClr val="phClr"/>
        </a:solidFill>
        <a:gradFill rotWithShape="1">
          <a:gsLst>
            <a:gs pos="0">
              <a:schemeClr val="phClr">
                <a:tint val="14000"/>
                <a:satMod val="180000"/>
                <a:lumMod val="100000"/>
              </a:schemeClr>
            </a:gs>
            <a:gs pos="42000">
              <a:schemeClr val="phClr">
                <a:tint val="40000"/>
                <a:satMod val="160000"/>
                <a:lumMod val="94000"/>
              </a:schemeClr>
            </a:gs>
            <a:gs pos="100000">
              <a:schemeClr val="phClr">
                <a:tint val="94000"/>
                <a:satMod val="140000"/>
              </a:schemeClr>
            </a:gs>
          </a:gsLst>
          <a:lin ang="5160000" scaled="1"/>
        </a:gradFill>
        <a:gradFill rotWithShape="1">
          <a:gsLst>
            <a:gs pos="38000">
              <a:schemeClr val="phClr">
                <a:satMod val="120000"/>
              </a:schemeClr>
            </a:gs>
            <a:gs pos="100000">
              <a:schemeClr val="phClr">
                <a:shade val="60000"/>
                <a:satMod val="180000"/>
                <a:lumMod val="70000"/>
              </a:schemeClr>
            </a:gs>
          </a:gsLst>
          <a:lin ang="4680000" scaled="0"/>
        </a:gradFill>
      </a:fillStyleLst>
      <a:lnStyleLst>
        <a:ln w="12700" cap="flat" cmpd="sng" algn="ctr">
          <a:solidFill>
            <a:schemeClr val="phClr">
              <a:shade val="50000"/>
            </a:schemeClr>
          </a:solidFill>
          <a:prstDash val="solid"/>
        </a:ln>
        <a:ln w="25400" cap="flat" cmpd="sng" algn="ctr">
          <a:solidFill>
            <a:schemeClr val="phClr">
              <a:shade val="75000"/>
              <a:lumMod val="90000"/>
            </a:schemeClr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12700" dir="5400000" sx="102000" sy="102000" rotWithShape="0">
              <a:srgbClr val="000000">
                <a:alpha val="20000"/>
              </a:srgbClr>
            </a:outerShdw>
          </a:effectLst>
        </a:effectStyle>
        <a:effectStyle>
          <a:effectLst>
            <a:outerShdw blurRad="76200" dist="25400" dir="5400000" rotWithShape="0">
              <a:srgbClr val="000000">
                <a:alpha val="50000"/>
              </a:srgbClr>
            </a:outerShdw>
          </a:effectLst>
          <a:scene3d>
            <a:camera prst="orthographicFront">
              <a:rot lat="0" lon="0" rev="0"/>
            </a:camera>
            <a:lightRig rig="glow" dir="tl">
              <a:rot lat="0" lon="0" rev="19800000"/>
            </a:lightRig>
          </a:scene3d>
          <a:sp3d prstMaterial="metal">
            <a:bevelT w="152400" h="63500" prst="softRound"/>
          </a:sp3d>
        </a:effectStyle>
        <a:effectStyle>
          <a:effectLst>
            <a:outerShdw blurRad="107950" dist="12700" dir="5040000" rotWithShape="0">
              <a:srgbClr val="000000">
                <a:alpha val="5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9800000"/>
            </a:lightRig>
          </a:scene3d>
          <a:sp3d prstMaterial="plastic">
            <a:bevelT h="63500" prst="softRound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5000"/>
                <a:satMod val="140000"/>
                <a:lumMod val="120000"/>
              </a:schemeClr>
            </a:gs>
            <a:gs pos="100000">
              <a:schemeClr val="phClr">
                <a:tint val="95000"/>
                <a:shade val="70000"/>
                <a:satMod val="180000"/>
                <a:lumMod val="82000"/>
              </a:schemeClr>
            </a:gs>
          </a:gsLst>
          <a:path path="circle">
            <a:fillToRect l="25000" t="25000" r="25000" b="25000"/>
          </a:path>
        </a:gradFill>
        <a:gradFill rotWithShape="1">
          <a:gsLst>
            <a:gs pos="0">
              <a:schemeClr val="phClr">
                <a:tint val="94000"/>
                <a:satMod val="140000"/>
                <a:lumMod val="120000"/>
              </a:schemeClr>
            </a:gs>
            <a:gs pos="100000">
              <a:schemeClr val="phClr">
                <a:tint val="97000"/>
                <a:shade val="70000"/>
                <a:satMod val="190000"/>
                <a:lumMod val="72000"/>
              </a:schemeClr>
            </a:gs>
          </a:gsLst>
          <a:path path="circle">
            <a:fillToRect l="50000" t="50000" r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78346F"/>
      </a:dk2>
      <a:lt2>
        <a:srgbClr val="D9A8D2"/>
      </a:lt2>
      <a:accent1>
        <a:srgbClr val="CE57AB"/>
      </a:accent1>
      <a:accent2>
        <a:srgbClr val="8E8EFD"/>
      </a:accent2>
      <a:accent3>
        <a:srgbClr val="7CBCE0"/>
      </a:accent3>
      <a:accent4>
        <a:srgbClr val="70BF9F"/>
      </a:accent4>
      <a:accent5>
        <a:srgbClr val="A5B960"/>
      </a:accent5>
      <a:accent6>
        <a:srgbClr val="D47A57"/>
      </a:accent6>
      <a:hlink>
        <a:srgbClr val="D164DE"/>
      </a:hlink>
      <a:folHlink>
        <a:srgbClr val="BE87C4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D4FE1632-F131-47D3-A814-99E9CD025E20}"/>
    </a:ext>
  </a:extLst>
</a:theme>
</file>

<file path=ppt/theme/theme3.xml><?xml version="1.0" encoding="utf-8"?>
<a:theme xmlns:a="http://schemas.openxmlformats.org/drawingml/2006/main" name="多面向">
  <a:themeElements>
    <a:clrScheme name="多面向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多面向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多面向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4.xml><?xml version="1.0" encoding="utf-8"?>
<a:theme xmlns:a="http://schemas.openxmlformats.org/drawingml/2006/main" name="1_回顧">
  <a:themeElements>
    <a:clrScheme name="回顧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回顧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回顧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Kilter</Template>
  <TotalTime>32150</TotalTime>
  <Words>4503</Words>
  <Application>Microsoft Office PowerPoint</Application>
  <PresentationFormat>如螢幕大小 (4:3)</PresentationFormat>
  <Paragraphs>628</Paragraphs>
  <Slides>42</Slides>
  <Notes>0</Notes>
  <HiddenSlides>0</HiddenSlides>
  <MMClips>0</MMClips>
  <ScaleCrop>false</ScaleCrop>
  <HeadingPairs>
    <vt:vector size="8" baseType="variant">
      <vt:variant>
        <vt:lpstr>使用字型</vt:lpstr>
      </vt:variant>
      <vt:variant>
        <vt:i4>14</vt:i4>
      </vt:variant>
      <vt:variant>
        <vt:lpstr>佈景主題</vt:lpstr>
      </vt:variant>
      <vt:variant>
        <vt:i4>4</vt:i4>
      </vt:variant>
      <vt:variant>
        <vt:lpstr>內嵌 OLE 伺服程式</vt:lpstr>
      </vt:variant>
      <vt:variant>
        <vt:i4>2</vt:i4>
      </vt:variant>
      <vt:variant>
        <vt:lpstr>投影片標題</vt:lpstr>
      </vt:variant>
      <vt:variant>
        <vt:i4>42</vt:i4>
      </vt:variant>
    </vt:vector>
  </HeadingPairs>
  <TitlesOfParts>
    <vt:vector size="62" baseType="lpstr">
      <vt:lpstr>Arial Unicode MS</vt:lpstr>
      <vt:lpstr>inherit</vt:lpstr>
      <vt:lpstr>微軟正黑體</vt:lpstr>
      <vt:lpstr>新細明體</vt:lpstr>
      <vt:lpstr>Arial</vt:lpstr>
      <vt:lpstr>Bookman Old Style</vt:lpstr>
      <vt:lpstr>Calibri</vt:lpstr>
      <vt:lpstr>Calibri Light</vt:lpstr>
      <vt:lpstr>Cambria Math</vt:lpstr>
      <vt:lpstr>Rockwell</vt:lpstr>
      <vt:lpstr>Times New Roman</vt:lpstr>
      <vt:lpstr>Trebuchet MS</vt:lpstr>
      <vt:lpstr>Wingdings</vt:lpstr>
      <vt:lpstr>Wingdings 3</vt:lpstr>
      <vt:lpstr>Kilter</vt:lpstr>
      <vt:lpstr>Damask</vt:lpstr>
      <vt:lpstr>多面向</vt:lpstr>
      <vt:lpstr>1_回顧</vt:lpstr>
      <vt:lpstr>PhotoImpact</vt:lpstr>
      <vt:lpstr>Equation</vt:lpstr>
      <vt:lpstr>Chapter 2</vt:lpstr>
      <vt:lpstr>Image representations, a few concepts</vt:lpstr>
      <vt:lpstr>Projection geometry (投影幾何)</vt:lpstr>
      <vt:lpstr>Image representations, a few concepts</vt:lpstr>
      <vt:lpstr>Image digitization (影像數位化)</vt:lpstr>
      <vt:lpstr>Grids</vt:lpstr>
      <vt:lpstr>Image digitization</vt:lpstr>
      <vt:lpstr>Quantization</vt:lpstr>
      <vt:lpstr>Digital image properties</vt:lpstr>
      <vt:lpstr>Matric and topological properties of digital images</vt:lpstr>
      <vt:lpstr>Matric and topological properties of digital images</vt:lpstr>
      <vt:lpstr>Matric and topological properties of digital images</vt:lpstr>
      <vt:lpstr>Matric and topological properties of digital images</vt:lpstr>
      <vt:lpstr>Matric and topological properties of digital images</vt:lpstr>
      <vt:lpstr>Matric and topological properties of digital images</vt:lpstr>
      <vt:lpstr>Algorithm 2.1: Distance transformation</vt:lpstr>
      <vt:lpstr>PowerPoint 簡報</vt:lpstr>
      <vt:lpstr>Matric and topological properties of digital images</vt:lpstr>
      <vt:lpstr>Matric and topological properties of digital images</vt:lpstr>
      <vt:lpstr>Matric and topological properties of digital images</vt:lpstr>
      <vt:lpstr>Matric and topological properties of digital images</vt:lpstr>
      <vt:lpstr>Topological properties</vt:lpstr>
      <vt:lpstr>Matric and topological properties of digital images</vt:lpstr>
      <vt:lpstr>Histograms</vt:lpstr>
      <vt:lpstr>Entropy</vt:lpstr>
      <vt:lpstr>PowerPoint 簡報</vt:lpstr>
      <vt:lpstr>Visual perception of the image</vt:lpstr>
      <vt:lpstr>Visual perception of the image</vt:lpstr>
      <vt:lpstr>Visual perception of the image</vt:lpstr>
      <vt:lpstr>Visual perception of the image</vt:lpstr>
      <vt:lpstr>If something is rotating – go home, you need a break! </vt:lpstr>
      <vt:lpstr>Visual illusions</vt:lpstr>
      <vt:lpstr>Visual perception of the image</vt:lpstr>
      <vt:lpstr>Visual perception (視覺感知) of the image</vt:lpstr>
      <vt:lpstr>Image quality</vt:lpstr>
      <vt:lpstr>Noise in images</vt:lpstr>
      <vt:lpstr>Noise in images</vt:lpstr>
      <vt:lpstr>Algorithm 2.3: Generation of additive, zero mean Gaussian noise</vt:lpstr>
      <vt:lpstr>Box–Muller transform</vt:lpstr>
      <vt:lpstr>Noise in images</vt:lpstr>
      <vt:lpstr>Noise in images</vt:lpstr>
      <vt:lpstr>Noise in images</vt:lpstr>
    </vt:vector>
  </TitlesOfParts>
  <Company>NTL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1</dc:title>
  <dc:creator>altit</dc:creator>
  <cp:lastModifiedBy>violet</cp:lastModifiedBy>
  <cp:revision>461</cp:revision>
  <dcterms:created xsi:type="dcterms:W3CDTF">2013-10-11T17:23:38Z</dcterms:created>
  <dcterms:modified xsi:type="dcterms:W3CDTF">2023-08-29T01:37:47Z</dcterms:modified>
</cp:coreProperties>
</file>